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notesMasterIdLst>
    <p:notesMasterId r:id="rId21"/>
  </p:notesMasterIdLst>
  <p:handoutMasterIdLst>
    <p:handoutMasterId r:id="rId22"/>
  </p:handoutMasterIdLst>
  <p:sldIdLst>
    <p:sldId id="256" r:id="rId2"/>
    <p:sldId id="262" r:id="rId3"/>
    <p:sldId id="264" r:id="rId4"/>
    <p:sldId id="258" r:id="rId5"/>
    <p:sldId id="273" r:id="rId6"/>
    <p:sldId id="263" r:id="rId7"/>
    <p:sldId id="265" r:id="rId8"/>
    <p:sldId id="266" r:id="rId9"/>
    <p:sldId id="259" r:id="rId10"/>
    <p:sldId id="274" r:id="rId11"/>
    <p:sldId id="267" r:id="rId12"/>
    <p:sldId id="268" r:id="rId13"/>
    <p:sldId id="275" r:id="rId14"/>
    <p:sldId id="269" r:id="rId15"/>
    <p:sldId id="270" r:id="rId16"/>
    <p:sldId id="271" r:id="rId17"/>
    <p:sldId id="276" r:id="rId18"/>
    <p:sldId id="277" r:id="rId19"/>
    <p:sldId id="26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8BFD"/>
    <a:srgbClr val="1A3260"/>
    <a:srgbClr val="F973DF"/>
    <a:srgbClr val="F737D2"/>
    <a:srgbClr val="FB1BFB"/>
    <a:srgbClr val="F735D2"/>
    <a:srgbClr val="B284FC"/>
    <a:srgbClr val="7C20F6"/>
    <a:srgbClr val="C62BEB"/>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23" autoAdjust="0"/>
  </p:normalViewPr>
  <p:slideViewPr>
    <p:cSldViewPr snapToGrid="0">
      <p:cViewPr varScale="1">
        <p:scale>
          <a:sx n="70" d="100"/>
          <a:sy n="70" d="100"/>
        </p:scale>
        <p:origin x="888"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86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5AA53B-3EEE-4DE4-BB81-9044890C2946}" type="doc">
      <dgm:prSet loTypeId="urn:microsoft.com/office/officeart/2008/layout/VerticalCurvedList" loCatId="list" qsTypeId="urn:microsoft.com/office/officeart/2005/8/quickstyle/simple4" qsCatId="simple" csTypeId="urn:microsoft.com/office/officeart/2005/8/colors/accent2_2" csCatId="accent2" phldr="1"/>
      <dgm:spPr/>
      <dgm:t>
        <a:bodyPr/>
        <a:lstStyle/>
        <a:p>
          <a:endParaRPr lang="en-US"/>
        </a:p>
      </dgm:t>
    </dgm:pt>
    <dgm:pt modelId="{6750AC01-D39D-4F3A-9DC8-2A211EE986A2}">
      <dgm:prSet phldrT="[Text]" custT="1"/>
      <dgm:spPr>
        <a:gradFill rotWithShape="0">
          <a:gsLst>
            <a:gs pos="0">
              <a:schemeClr val="accent3">
                <a:lumMod val="20000"/>
                <a:lumOff val="80000"/>
              </a:schemeClr>
            </a:gs>
            <a:gs pos="84000">
              <a:schemeClr val="accent3">
                <a:lumMod val="60000"/>
                <a:lumOff val="40000"/>
              </a:schemeClr>
            </a:gs>
          </a:gsLst>
        </a:gradFill>
      </dgm:spPr>
      <dgm:t>
        <a:bodyPr/>
        <a:lstStyle/>
        <a:p>
          <a:pPr algn="l">
            <a:lnSpc>
              <a:spcPct val="100000"/>
            </a:lnSpc>
            <a:spcAft>
              <a:spcPts val="0"/>
            </a:spcAft>
          </a:pPr>
          <a:r>
            <a:rPr lang="en-US" sz="2000" dirty="0">
              <a:solidFill>
                <a:schemeClr val="tx1"/>
              </a:solidFill>
              <a:latin typeface="Trebuchet MS" panose="020B0603020202020204" pitchFamily="34" charset="0"/>
            </a:rPr>
            <a:t>What do you believe are your highest cyber security risks (critical applications)?  What Business processes are they linked to?</a:t>
          </a:r>
          <a:r>
            <a:rPr lang="en-US" sz="1800" dirty="0"/>
            <a:t>	</a:t>
          </a:r>
        </a:p>
      </dgm:t>
    </dgm:pt>
    <dgm:pt modelId="{720680DC-AAA4-4434-A582-60EBCC5BA355}" type="parTrans" cxnId="{0B5DAE5F-BCDC-4BF7-A6E7-CF856886A64D}">
      <dgm:prSet/>
      <dgm:spPr/>
      <dgm:t>
        <a:bodyPr/>
        <a:lstStyle/>
        <a:p>
          <a:endParaRPr lang="en-US"/>
        </a:p>
      </dgm:t>
    </dgm:pt>
    <dgm:pt modelId="{CA077D98-8478-47EA-B6A9-99ACE60C64D4}" type="sibTrans" cxnId="{0B5DAE5F-BCDC-4BF7-A6E7-CF856886A64D}">
      <dgm:prSet/>
      <dgm:spPr/>
      <dgm:t>
        <a:bodyPr/>
        <a:lstStyle/>
        <a:p>
          <a:endParaRPr lang="en-US"/>
        </a:p>
      </dgm:t>
    </dgm:pt>
    <dgm:pt modelId="{0BEF68B8-1228-47BB-83B5-7B9CD1E3F84E}">
      <dgm:prSet phldrT="[Text]" custT="1"/>
      <dgm:spPr>
        <a:gradFill rotWithShape="0">
          <a:gsLst>
            <a:gs pos="0">
              <a:schemeClr val="accent3">
                <a:lumMod val="20000"/>
                <a:lumOff val="80000"/>
              </a:schemeClr>
            </a:gs>
            <a:gs pos="84000">
              <a:schemeClr val="accent3">
                <a:lumMod val="60000"/>
                <a:lumOff val="40000"/>
              </a:schemeClr>
            </a:gs>
          </a:gsLst>
        </a:gradFill>
      </dgm:spPr>
      <dgm:t>
        <a:bodyPr/>
        <a:lstStyle/>
        <a:p>
          <a:pPr>
            <a:lnSpc>
              <a:spcPct val="100000"/>
            </a:lnSpc>
          </a:pPr>
          <a:r>
            <a:rPr lang="en-US" sz="2000" dirty="0">
              <a:solidFill>
                <a:schemeClr val="tx1"/>
              </a:solidFill>
              <a:latin typeface="Trebuchet MS" panose="020B0603020202020204" pitchFamily="34" charset="0"/>
            </a:rPr>
            <a:t>What procedures are in place for reporting lost assets? How would your organization respond to this threat?</a:t>
          </a:r>
        </a:p>
      </dgm:t>
    </dgm:pt>
    <dgm:pt modelId="{ED3A4BC2-B75A-4952-A38B-A42B5995DF05}" type="parTrans" cxnId="{EDEF4F82-1237-4639-A0F7-385C1897CE66}">
      <dgm:prSet/>
      <dgm:spPr/>
      <dgm:t>
        <a:bodyPr/>
        <a:lstStyle/>
        <a:p>
          <a:endParaRPr lang="en-US"/>
        </a:p>
      </dgm:t>
    </dgm:pt>
    <dgm:pt modelId="{FD949706-EDCC-4ADC-8EDF-8EDA49C92325}" type="sibTrans" cxnId="{EDEF4F82-1237-4639-A0F7-385C1897CE66}">
      <dgm:prSet/>
      <dgm:spPr/>
      <dgm:t>
        <a:bodyPr/>
        <a:lstStyle/>
        <a:p>
          <a:endParaRPr lang="en-US"/>
        </a:p>
      </dgm:t>
    </dgm:pt>
    <dgm:pt modelId="{5605D28D-2CE6-4513-8566-952984E21E14}">
      <dgm:prSet phldrT="[Text]" custT="1"/>
      <dgm:spPr>
        <a:gradFill rotWithShape="0">
          <a:gsLst>
            <a:gs pos="0">
              <a:schemeClr val="accent3">
                <a:lumMod val="20000"/>
                <a:lumOff val="80000"/>
              </a:schemeClr>
            </a:gs>
            <a:gs pos="84000">
              <a:schemeClr val="accent3">
                <a:lumMod val="60000"/>
                <a:lumOff val="40000"/>
              </a:schemeClr>
            </a:gs>
          </a:gsLst>
        </a:gradFill>
      </dgm:spPr>
      <dgm:t>
        <a:bodyPr/>
        <a:lstStyle/>
        <a:p>
          <a:pPr>
            <a:lnSpc>
              <a:spcPct val="100000"/>
            </a:lnSpc>
          </a:pPr>
          <a:r>
            <a:rPr lang="en-US" sz="2000" dirty="0">
              <a:solidFill>
                <a:schemeClr val="tx1"/>
              </a:solidFill>
              <a:latin typeface="Trebuchet MS" panose="020B0603020202020204" pitchFamily="34" charset="0"/>
            </a:rPr>
            <a:t>What steps does your organization take to respond to the PHISH?  Are these steps included in your COOP plan?</a:t>
          </a:r>
        </a:p>
      </dgm:t>
    </dgm:pt>
    <dgm:pt modelId="{EB15AB98-362B-4E70-A3DA-995FC3E8BA79}" type="parTrans" cxnId="{FAF3F884-F0CF-440F-8CB1-B7648AB1B138}">
      <dgm:prSet/>
      <dgm:spPr/>
      <dgm:t>
        <a:bodyPr/>
        <a:lstStyle/>
        <a:p>
          <a:endParaRPr lang="en-US"/>
        </a:p>
      </dgm:t>
    </dgm:pt>
    <dgm:pt modelId="{823D1971-2C4D-4EC5-A874-2F463DE37109}" type="sibTrans" cxnId="{FAF3F884-F0CF-440F-8CB1-B7648AB1B138}">
      <dgm:prSet/>
      <dgm:spPr/>
      <dgm:t>
        <a:bodyPr/>
        <a:lstStyle/>
        <a:p>
          <a:endParaRPr lang="en-US"/>
        </a:p>
      </dgm:t>
    </dgm:pt>
    <dgm:pt modelId="{57806726-6E60-4ACC-9C1C-7DF9CC365A10}" type="pres">
      <dgm:prSet presAssocID="{7E5AA53B-3EEE-4DE4-BB81-9044890C2946}" presName="Name0" presStyleCnt="0">
        <dgm:presLayoutVars>
          <dgm:chMax val="7"/>
          <dgm:chPref val="7"/>
          <dgm:dir/>
        </dgm:presLayoutVars>
      </dgm:prSet>
      <dgm:spPr/>
    </dgm:pt>
    <dgm:pt modelId="{90561C55-3C6E-4D53-85E1-2C50BCDDA392}" type="pres">
      <dgm:prSet presAssocID="{7E5AA53B-3EEE-4DE4-BB81-9044890C2946}" presName="Name1" presStyleCnt="0"/>
      <dgm:spPr/>
    </dgm:pt>
    <dgm:pt modelId="{B6CD42EC-5AD4-4004-AE5B-47EDA668DAA8}" type="pres">
      <dgm:prSet presAssocID="{7E5AA53B-3EEE-4DE4-BB81-9044890C2946}" presName="cycle" presStyleCnt="0"/>
      <dgm:spPr/>
    </dgm:pt>
    <dgm:pt modelId="{963B8EE3-40CC-4A0A-B420-D0BF920973CE}" type="pres">
      <dgm:prSet presAssocID="{7E5AA53B-3EEE-4DE4-BB81-9044890C2946}" presName="srcNode" presStyleLbl="node1" presStyleIdx="0" presStyleCnt="3"/>
      <dgm:spPr/>
    </dgm:pt>
    <dgm:pt modelId="{D79B43FC-100B-4A0D-A4D5-0D2D04B99064}" type="pres">
      <dgm:prSet presAssocID="{7E5AA53B-3EEE-4DE4-BB81-9044890C2946}" presName="conn" presStyleLbl="parChTrans1D2" presStyleIdx="0" presStyleCnt="1"/>
      <dgm:spPr/>
    </dgm:pt>
    <dgm:pt modelId="{3CAD8DA1-8D53-445C-ACE8-D8449E4F0F55}" type="pres">
      <dgm:prSet presAssocID="{7E5AA53B-3EEE-4DE4-BB81-9044890C2946}" presName="extraNode" presStyleLbl="node1" presStyleIdx="0" presStyleCnt="3"/>
      <dgm:spPr/>
    </dgm:pt>
    <dgm:pt modelId="{429CABD1-4116-474B-81BF-735E2CA9DD00}" type="pres">
      <dgm:prSet presAssocID="{7E5AA53B-3EEE-4DE4-BB81-9044890C2946}" presName="dstNode" presStyleLbl="node1" presStyleIdx="0" presStyleCnt="3"/>
      <dgm:spPr/>
    </dgm:pt>
    <dgm:pt modelId="{58319267-C71E-43C9-94E1-827D0616C7A7}" type="pres">
      <dgm:prSet presAssocID="{6750AC01-D39D-4F3A-9DC8-2A211EE986A2}" presName="text_1" presStyleLbl="node1" presStyleIdx="0" presStyleCnt="3" custScaleY="121008" custLinFactNeighborX="-505" custLinFactNeighborY="1279">
        <dgm:presLayoutVars>
          <dgm:bulletEnabled val="1"/>
        </dgm:presLayoutVars>
      </dgm:prSet>
      <dgm:spPr/>
    </dgm:pt>
    <dgm:pt modelId="{79F9B8A9-2412-4B74-84A9-69422DB81CDC}" type="pres">
      <dgm:prSet presAssocID="{6750AC01-D39D-4F3A-9DC8-2A211EE986A2}" presName="accent_1" presStyleCnt="0"/>
      <dgm:spPr/>
    </dgm:pt>
    <dgm:pt modelId="{07CB3071-D555-47DA-A36A-69EB91531FD8}" type="pres">
      <dgm:prSet presAssocID="{6750AC01-D39D-4F3A-9DC8-2A211EE986A2}" presName="accentRepeatNode" presStyleLbl="solidFgAcc1" presStyleIdx="0" presStyleCnt="3"/>
      <dgm:spPr/>
    </dgm:pt>
    <dgm:pt modelId="{95DE6538-27BD-44AF-A1A8-CA8F6B10FDD2}" type="pres">
      <dgm:prSet presAssocID="{0BEF68B8-1228-47BB-83B5-7B9CD1E3F84E}" presName="text_2" presStyleLbl="node1" presStyleIdx="1" presStyleCnt="3" custScaleY="114926">
        <dgm:presLayoutVars>
          <dgm:bulletEnabled val="1"/>
        </dgm:presLayoutVars>
      </dgm:prSet>
      <dgm:spPr/>
    </dgm:pt>
    <dgm:pt modelId="{312BDEE8-85BD-4F02-B35B-2CC8E701C98B}" type="pres">
      <dgm:prSet presAssocID="{0BEF68B8-1228-47BB-83B5-7B9CD1E3F84E}" presName="accent_2" presStyleCnt="0"/>
      <dgm:spPr/>
    </dgm:pt>
    <dgm:pt modelId="{3F8116AC-FAC3-4E95-9865-93CCFEB191B9}" type="pres">
      <dgm:prSet presAssocID="{0BEF68B8-1228-47BB-83B5-7B9CD1E3F84E}" presName="accentRepeatNode" presStyleLbl="solidFgAcc1" presStyleIdx="1" presStyleCnt="3"/>
      <dgm:spPr/>
    </dgm:pt>
    <dgm:pt modelId="{E131CE4A-9776-44F4-BC03-867682E21374}" type="pres">
      <dgm:prSet presAssocID="{5605D28D-2CE6-4513-8566-952984E21E14}" presName="text_3" presStyleLbl="node1" presStyleIdx="2" presStyleCnt="3" custScaleY="89072" custLinFactNeighborX="955" custLinFactNeighborY="12786">
        <dgm:presLayoutVars>
          <dgm:bulletEnabled val="1"/>
        </dgm:presLayoutVars>
      </dgm:prSet>
      <dgm:spPr/>
    </dgm:pt>
    <dgm:pt modelId="{AC9A216A-8375-48F9-A4E6-8E0B64C0209B}" type="pres">
      <dgm:prSet presAssocID="{5605D28D-2CE6-4513-8566-952984E21E14}" presName="accent_3" presStyleCnt="0"/>
      <dgm:spPr/>
    </dgm:pt>
    <dgm:pt modelId="{A965097E-32F1-4AB8-8C4E-2814A7596B2F}" type="pres">
      <dgm:prSet presAssocID="{5605D28D-2CE6-4513-8566-952984E21E14}" presName="accentRepeatNode" presStyleLbl="solidFgAcc1" presStyleIdx="2" presStyleCnt="3"/>
      <dgm:spPr/>
    </dgm:pt>
  </dgm:ptLst>
  <dgm:cxnLst>
    <dgm:cxn modelId="{A11E3B12-1828-45A7-86C3-BB85832DF84D}" type="presOf" srcId="{CA077D98-8478-47EA-B6A9-99ACE60C64D4}" destId="{D79B43FC-100B-4A0D-A4D5-0D2D04B99064}" srcOrd="0" destOrd="0" presId="urn:microsoft.com/office/officeart/2008/layout/VerticalCurvedList"/>
    <dgm:cxn modelId="{0B5DAE5F-BCDC-4BF7-A6E7-CF856886A64D}" srcId="{7E5AA53B-3EEE-4DE4-BB81-9044890C2946}" destId="{6750AC01-D39D-4F3A-9DC8-2A211EE986A2}" srcOrd="0" destOrd="0" parTransId="{720680DC-AAA4-4434-A582-60EBCC5BA355}" sibTransId="{CA077D98-8478-47EA-B6A9-99ACE60C64D4}"/>
    <dgm:cxn modelId="{29DA474E-5DFA-4C66-882F-319C49ABBB19}" type="presOf" srcId="{6750AC01-D39D-4F3A-9DC8-2A211EE986A2}" destId="{58319267-C71E-43C9-94E1-827D0616C7A7}" srcOrd="0" destOrd="0" presId="urn:microsoft.com/office/officeart/2008/layout/VerticalCurvedList"/>
    <dgm:cxn modelId="{7084AA77-BACB-46CB-AE4A-77B62D3ED1AF}" type="presOf" srcId="{5605D28D-2CE6-4513-8566-952984E21E14}" destId="{E131CE4A-9776-44F4-BC03-867682E21374}" srcOrd="0" destOrd="0" presId="urn:microsoft.com/office/officeart/2008/layout/VerticalCurvedList"/>
    <dgm:cxn modelId="{EDEF4F82-1237-4639-A0F7-385C1897CE66}" srcId="{7E5AA53B-3EEE-4DE4-BB81-9044890C2946}" destId="{0BEF68B8-1228-47BB-83B5-7B9CD1E3F84E}" srcOrd="1" destOrd="0" parTransId="{ED3A4BC2-B75A-4952-A38B-A42B5995DF05}" sibTransId="{FD949706-EDCC-4ADC-8EDF-8EDA49C92325}"/>
    <dgm:cxn modelId="{FAF3F884-F0CF-440F-8CB1-B7648AB1B138}" srcId="{7E5AA53B-3EEE-4DE4-BB81-9044890C2946}" destId="{5605D28D-2CE6-4513-8566-952984E21E14}" srcOrd="2" destOrd="0" parTransId="{EB15AB98-362B-4E70-A3DA-995FC3E8BA79}" sibTransId="{823D1971-2C4D-4EC5-A874-2F463DE37109}"/>
    <dgm:cxn modelId="{4F65CC8F-B5A8-40BE-A32B-05862B543D6A}" type="presOf" srcId="{7E5AA53B-3EEE-4DE4-BB81-9044890C2946}" destId="{57806726-6E60-4ACC-9C1C-7DF9CC365A10}" srcOrd="0" destOrd="0" presId="urn:microsoft.com/office/officeart/2008/layout/VerticalCurvedList"/>
    <dgm:cxn modelId="{4A378892-5CCC-4F0D-8A38-4BEAECF30F24}" type="presOf" srcId="{0BEF68B8-1228-47BB-83B5-7B9CD1E3F84E}" destId="{95DE6538-27BD-44AF-A1A8-CA8F6B10FDD2}" srcOrd="0" destOrd="0" presId="urn:microsoft.com/office/officeart/2008/layout/VerticalCurvedList"/>
    <dgm:cxn modelId="{4E25B52E-70EF-4A0F-B410-0B49263AF380}" type="presParOf" srcId="{57806726-6E60-4ACC-9C1C-7DF9CC365A10}" destId="{90561C55-3C6E-4D53-85E1-2C50BCDDA392}" srcOrd="0" destOrd="0" presId="urn:microsoft.com/office/officeart/2008/layout/VerticalCurvedList"/>
    <dgm:cxn modelId="{2B3DD9E4-EC9C-4B92-B380-F89BF82E7CF3}" type="presParOf" srcId="{90561C55-3C6E-4D53-85E1-2C50BCDDA392}" destId="{B6CD42EC-5AD4-4004-AE5B-47EDA668DAA8}" srcOrd="0" destOrd="0" presId="urn:microsoft.com/office/officeart/2008/layout/VerticalCurvedList"/>
    <dgm:cxn modelId="{EA357085-80A4-4D1D-9BD2-56B1E9A721FB}" type="presParOf" srcId="{B6CD42EC-5AD4-4004-AE5B-47EDA668DAA8}" destId="{963B8EE3-40CC-4A0A-B420-D0BF920973CE}" srcOrd="0" destOrd="0" presId="urn:microsoft.com/office/officeart/2008/layout/VerticalCurvedList"/>
    <dgm:cxn modelId="{F175C6D0-411C-40FD-A19B-860D49F42061}" type="presParOf" srcId="{B6CD42EC-5AD4-4004-AE5B-47EDA668DAA8}" destId="{D79B43FC-100B-4A0D-A4D5-0D2D04B99064}" srcOrd="1" destOrd="0" presId="urn:microsoft.com/office/officeart/2008/layout/VerticalCurvedList"/>
    <dgm:cxn modelId="{794BB944-68C0-47A5-9792-652802EB36AC}" type="presParOf" srcId="{B6CD42EC-5AD4-4004-AE5B-47EDA668DAA8}" destId="{3CAD8DA1-8D53-445C-ACE8-D8449E4F0F55}" srcOrd="2" destOrd="0" presId="urn:microsoft.com/office/officeart/2008/layout/VerticalCurvedList"/>
    <dgm:cxn modelId="{B8CC75C4-3D1A-49E7-80D2-915668C1368C}" type="presParOf" srcId="{B6CD42EC-5AD4-4004-AE5B-47EDA668DAA8}" destId="{429CABD1-4116-474B-81BF-735E2CA9DD00}" srcOrd="3" destOrd="0" presId="urn:microsoft.com/office/officeart/2008/layout/VerticalCurvedList"/>
    <dgm:cxn modelId="{28110BB8-F33F-498C-9A75-98364B05EFA5}" type="presParOf" srcId="{90561C55-3C6E-4D53-85E1-2C50BCDDA392}" destId="{58319267-C71E-43C9-94E1-827D0616C7A7}" srcOrd="1" destOrd="0" presId="urn:microsoft.com/office/officeart/2008/layout/VerticalCurvedList"/>
    <dgm:cxn modelId="{3866F6C9-5521-48F2-B6C3-40C9896E1605}" type="presParOf" srcId="{90561C55-3C6E-4D53-85E1-2C50BCDDA392}" destId="{79F9B8A9-2412-4B74-84A9-69422DB81CDC}" srcOrd="2" destOrd="0" presId="urn:microsoft.com/office/officeart/2008/layout/VerticalCurvedList"/>
    <dgm:cxn modelId="{D2205A4F-BB7A-4399-BC2F-78E18EC6EAFE}" type="presParOf" srcId="{79F9B8A9-2412-4B74-84A9-69422DB81CDC}" destId="{07CB3071-D555-47DA-A36A-69EB91531FD8}" srcOrd="0" destOrd="0" presId="urn:microsoft.com/office/officeart/2008/layout/VerticalCurvedList"/>
    <dgm:cxn modelId="{602753E6-8A03-492B-861A-6B9532B5AA28}" type="presParOf" srcId="{90561C55-3C6E-4D53-85E1-2C50BCDDA392}" destId="{95DE6538-27BD-44AF-A1A8-CA8F6B10FDD2}" srcOrd="3" destOrd="0" presId="urn:microsoft.com/office/officeart/2008/layout/VerticalCurvedList"/>
    <dgm:cxn modelId="{AEC540A3-E86A-4075-8BE4-263F4AFF4EA1}" type="presParOf" srcId="{90561C55-3C6E-4D53-85E1-2C50BCDDA392}" destId="{312BDEE8-85BD-4F02-B35B-2CC8E701C98B}" srcOrd="4" destOrd="0" presId="urn:microsoft.com/office/officeart/2008/layout/VerticalCurvedList"/>
    <dgm:cxn modelId="{CD5D1014-B7CB-4B47-9A02-5FBF90928A73}" type="presParOf" srcId="{312BDEE8-85BD-4F02-B35B-2CC8E701C98B}" destId="{3F8116AC-FAC3-4E95-9865-93CCFEB191B9}" srcOrd="0" destOrd="0" presId="urn:microsoft.com/office/officeart/2008/layout/VerticalCurvedList"/>
    <dgm:cxn modelId="{987EB7C0-CA3E-4874-85E0-01E9060A2D35}" type="presParOf" srcId="{90561C55-3C6E-4D53-85E1-2C50BCDDA392}" destId="{E131CE4A-9776-44F4-BC03-867682E21374}" srcOrd="5" destOrd="0" presId="urn:microsoft.com/office/officeart/2008/layout/VerticalCurvedList"/>
    <dgm:cxn modelId="{91E55363-8DCA-455E-A203-06A9410994CB}" type="presParOf" srcId="{90561C55-3C6E-4D53-85E1-2C50BCDDA392}" destId="{AC9A216A-8375-48F9-A4E6-8E0B64C0209B}" srcOrd="6" destOrd="0" presId="urn:microsoft.com/office/officeart/2008/layout/VerticalCurvedList"/>
    <dgm:cxn modelId="{D866D586-1293-4049-B6E3-B467C1D5ED64}" type="presParOf" srcId="{AC9A216A-8375-48F9-A4E6-8E0B64C0209B}" destId="{A965097E-32F1-4AB8-8C4E-2814A7596B2F}"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5AA53B-3EEE-4DE4-BB81-9044890C2946}" type="doc">
      <dgm:prSet loTypeId="urn:microsoft.com/office/officeart/2008/layout/VerticalCurvedList" loCatId="list" qsTypeId="urn:microsoft.com/office/officeart/2005/8/quickstyle/simple4" qsCatId="simple" csTypeId="urn:microsoft.com/office/officeart/2005/8/colors/accent2_2" csCatId="accent2" phldr="1"/>
      <dgm:spPr/>
      <dgm:t>
        <a:bodyPr/>
        <a:lstStyle/>
        <a:p>
          <a:endParaRPr lang="en-US"/>
        </a:p>
      </dgm:t>
    </dgm:pt>
    <dgm:pt modelId="{6750AC01-D39D-4F3A-9DC8-2A211EE986A2}">
      <dgm:prSet phldrT="[Text]" custT="1"/>
      <dgm:spPr>
        <a:gradFill rotWithShape="0">
          <a:gsLst>
            <a:gs pos="0">
              <a:schemeClr val="accent3">
                <a:lumMod val="20000"/>
                <a:lumOff val="80000"/>
              </a:schemeClr>
            </a:gs>
            <a:gs pos="84000">
              <a:schemeClr val="accent3">
                <a:lumMod val="60000"/>
                <a:lumOff val="40000"/>
              </a:schemeClr>
            </a:gs>
          </a:gsLst>
        </a:gradFill>
      </dgm:spPr>
      <dgm:t>
        <a:bodyPr/>
        <a:lstStyle/>
        <a:p>
          <a:pPr algn="l">
            <a:lnSpc>
              <a:spcPct val="100000"/>
            </a:lnSpc>
            <a:spcAft>
              <a:spcPts val="0"/>
            </a:spcAft>
          </a:pPr>
          <a:r>
            <a:rPr lang="en-US" sz="2000" dirty="0">
              <a:solidFill>
                <a:schemeClr val="tx1"/>
              </a:solidFill>
              <a:latin typeface="Trebuchet MS" panose="020B0603020202020204" pitchFamily="34" charset="0"/>
            </a:rPr>
            <a:t>Who comprises your organization Cyber Incident Response Team?	</a:t>
          </a:r>
        </a:p>
      </dgm:t>
    </dgm:pt>
    <dgm:pt modelId="{720680DC-AAA4-4434-A582-60EBCC5BA355}" type="parTrans" cxnId="{0B5DAE5F-BCDC-4BF7-A6E7-CF856886A64D}">
      <dgm:prSet/>
      <dgm:spPr/>
      <dgm:t>
        <a:bodyPr/>
        <a:lstStyle/>
        <a:p>
          <a:endParaRPr lang="en-US"/>
        </a:p>
      </dgm:t>
    </dgm:pt>
    <dgm:pt modelId="{CA077D98-8478-47EA-B6A9-99ACE60C64D4}" type="sibTrans" cxnId="{0B5DAE5F-BCDC-4BF7-A6E7-CF856886A64D}">
      <dgm:prSet/>
      <dgm:spPr/>
      <dgm:t>
        <a:bodyPr/>
        <a:lstStyle/>
        <a:p>
          <a:endParaRPr lang="en-US"/>
        </a:p>
      </dgm:t>
    </dgm:pt>
    <dgm:pt modelId="{0BEF68B8-1228-47BB-83B5-7B9CD1E3F84E}">
      <dgm:prSet phldrT="[Text]" custT="1"/>
      <dgm:spPr>
        <a:gradFill rotWithShape="0">
          <a:gsLst>
            <a:gs pos="0">
              <a:schemeClr val="accent3">
                <a:lumMod val="20000"/>
                <a:lumOff val="80000"/>
              </a:schemeClr>
            </a:gs>
            <a:gs pos="84000">
              <a:schemeClr val="accent3">
                <a:lumMod val="60000"/>
                <a:lumOff val="40000"/>
              </a:schemeClr>
            </a:gs>
          </a:gsLst>
        </a:gradFill>
      </dgm:spPr>
      <dgm:t>
        <a:bodyPr/>
        <a:lstStyle/>
        <a:p>
          <a:pPr>
            <a:lnSpc>
              <a:spcPct val="100000"/>
            </a:lnSpc>
          </a:pPr>
          <a:r>
            <a:rPr lang="en-US" sz="2000" dirty="0">
              <a:solidFill>
                <a:schemeClr val="tx1"/>
              </a:solidFill>
              <a:latin typeface="Trebuchet MS" panose="020B0603020202020204" pitchFamily="34" charset="0"/>
            </a:rPr>
            <a:t>What internal and external communications would your organization make? Who would be responsible for them? How would they be initiated? </a:t>
          </a:r>
        </a:p>
      </dgm:t>
    </dgm:pt>
    <dgm:pt modelId="{ED3A4BC2-B75A-4952-A38B-A42B5995DF05}" type="parTrans" cxnId="{EDEF4F82-1237-4639-A0F7-385C1897CE66}">
      <dgm:prSet/>
      <dgm:spPr/>
      <dgm:t>
        <a:bodyPr/>
        <a:lstStyle/>
        <a:p>
          <a:endParaRPr lang="en-US"/>
        </a:p>
      </dgm:t>
    </dgm:pt>
    <dgm:pt modelId="{FD949706-EDCC-4ADC-8EDF-8EDA49C92325}" type="sibTrans" cxnId="{EDEF4F82-1237-4639-A0F7-385C1897CE66}">
      <dgm:prSet/>
      <dgm:spPr/>
      <dgm:t>
        <a:bodyPr/>
        <a:lstStyle/>
        <a:p>
          <a:endParaRPr lang="en-US"/>
        </a:p>
      </dgm:t>
    </dgm:pt>
    <dgm:pt modelId="{5605D28D-2CE6-4513-8566-952984E21E14}">
      <dgm:prSet phldrT="[Text]" custT="1"/>
      <dgm:spPr>
        <a:gradFill rotWithShape="0">
          <a:gsLst>
            <a:gs pos="0">
              <a:schemeClr val="accent3">
                <a:lumMod val="20000"/>
                <a:lumOff val="80000"/>
              </a:schemeClr>
            </a:gs>
            <a:gs pos="84000">
              <a:schemeClr val="accent3">
                <a:lumMod val="60000"/>
                <a:lumOff val="40000"/>
              </a:schemeClr>
            </a:gs>
          </a:gsLst>
        </a:gradFill>
      </dgm:spPr>
      <dgm:t>
        <a:bodyPr/>
        <a:lstStyle/>
        <a:p>
          <a:pPr>
            <a:lnSpc>
              <a:spcPct val="100000"/>
            </a:lnSpc>
          </a:pPr>
          <a:r>
            <a:rPr lang="en-US" sz="2000" dirty="0">
              <a:solidFill>
                <a:schemeClr val="tx1"/>
              </a:solidFill>
              <a:latin typeface="Trebuchet MS" panose="020B0603020202020204" pitchFamily="34" charset="0"/>
            </a:rPr>
            <a:t>What critical functions would likely be impacted? Do you have work around procedures and are they documented?</a:t>
          </a:r>
        </a:p>
      </dgm:t>
    </dgm:pt>
    <dgm:pt modelId="{EB15AB98-362B-4E70-A3DA-995FC3E8BA79}" type="parTrans" cxnId="{FAF3F884-F0CF-440F-8CB1-B7648AB1B138}">
      <dgm:prSet/>
      <dgm:spPr/>
      <dgm:t>
        <a:bodyPr/>
        <a:lstStyle/>
        <a:p>
          <a:endParaRPr lang="en-US"/>
        </a:p>
      </dgm:t>
    </dgm:pt>
    <dgm:pt modelId="{823D1971-2C4D-4EC5-A874-2F463DE37109}" type="sibTrans" cxnId="{FAF3F884-F0CF-440F-8CB1-B7648AB1B138}">
      <dgm:prSet/>
      <dgm:spPr/>
      <dgm:t>
        <a:bodyPr/>
        <a:lstStyle/>
        <a:p>
          <a:endParaRPr lang="en-US"/>
        </a:p>
      </dgm:t>
    </dgm:pt>
    <dgm:pt modelId="{57806726-6E60-4ACC-9C1C-7DF9CC365A10}" type="pres">
      <dgm:prSet presAssocID="{7E5AA53B-3EEE-4DE4-BB81-9044890C2946}" presName="Name0" presStyleCnt="0">
        <dgm:presLayoutVars>
          <dgm:chMax val="7"/>
          <dgm:chPref val="7"/>
          <dgm:dir/>
        </dgm:presLayoutVars>
      </dgm:prSet>
      <dgm:spPr/>
    </dgm:pt>
    <dgm:pt modelId="{90561C55-3C6E-4D53-85E1-2C50BCDDA392}" type="pres">
      <dgm:prSet presAssocID="{7E5AA53B-3EEE-4DE4-BB81-9044890C2946}" presName="Name1" presStyleCnt="0"/>
      <dgm:spPr/>
    </dgm:pt>
    <dgm:pt modelId="{B6CD42EC-5AD4-4004-AE5B-47EDA668DAA8}" type="pres">
      <dgm:prSet presAssocID="{7E5AA53B-3EEE-4DE4-BB81-9044890C2946}" presName="cycle" presStyleCnt="0"/>
      <dgm:spPr/>
    </dgm:pt>
    <dgm:pt modelId="{963B8EE3-40CC-4A0A-B420-D0BF920973CE}" type="pres">
      <dgm:prSet presAssocID="{7E5AA53B-3EEE-4DE4-BB81-9044890C2946}" presName="srcNode" presStyleLbl="node1" presStyleIdx="0" presStyleCnt="3"/>
      <dgm:spPr/>
    </dgm:pt>
    <dgm:pt modelId="{D79B43FC-100B-4A0D-A4D5-0D2D04B99064}" type="pres">
      <dgm:prSet presAssocID="{7E5AA53B-3EEE-4DE4-BB81-9044890C2946}" presName="conn" presStyleLbl="parChTrans1D2" presStyleIdx="0" presStyleCnt="1"/>
      <dgm:spPr/>
    </dgm:pt>
    <dgm:pt modelId="{3CAD8DA1-8D53-445C-ACE8-D8449E4F0F55}" type="pres">
      <dgm:prSet presAssocID="{7E5AA53B-3EEE-4DE4-BB81-9044890C2946}" presName="extraNode" presStyleLbl="node1" presStyleIdx="0" presStyleCnt="3"/>
      <dgm:spPr/>
    </dgm:pt>
    <dgm:pt modelId="{429CABD1-4116-474B-81BF-735E2CA9DD00}" type="pres">
      <dgm:prSet presAssocID="{7E5AA53B-3EEE-4DE4-BB81-9044890C2946}" presName="dstNode" presStyleLbl="node1" presStyleIdx="0" presStyleCnt="3"/>
      <dgm:spPr/>
    </dgm:pt>
    <dgm:pt modelId="{58319267-C71E-43C9-94E1-827D0616C7A7}" type="pres">
      <dgm:prSet presAssocID="{6750AC01-D39D-4F3A-9DC8-2A211EE986A2}" presName="text_1" presStyleLbl="node1" presStyleIdx="0" presStyleCnt="3" custScaleY="121008" custLinFactNeighborX="368" custLinFactNeighborY="-1657">
        <dgm:presLayoutVars>
          <dgm:bulletEnabled val="1"/>
        </dgm:presLayoutVars>
      </dgm:prSet>
      <dgm:spPr>
        <a:xfrm>
          <a:off x="684026" y="360209"/>
          <a:ext cx="6350787" cy="1151940"/>
        </a:xfrm>
        <a:prstGeom prst="rect">
          <a:avLst/>
        </a:prstGeom>
      </dgm:spPr>
    </dgm:pt>
    <dgm:pt modelId="{79F9B8A9-2412-4B74-84A9-69422DB81CDC}" type="pres">
      <dgm:prSet presAssocID="{6750AC01-D39D-4F3A-9DC8-2A211EE986A2}" presName="accent_1" presStyleCnt="0"/>
      <dgm:spPr/>
    </dgm:pt>
    <dgm:pt modelId="{07CB3071-D555-47DA-A36A-69EB91531FD8}" type="pres">
      <dgm:prSet presAssocID="{6750AC01-D39D-4F3A-9DC8-2A211EE986A2}" presName="accentRepeatNode" presStyleLbl="solidFgAcc1" presStyleIdx="0" presStyleCnt="3"/>
      <dgm:spPr/>
    </dgm:pt>
    <dgm:pt modelId="{95DE6538-27BD-44AF-A1A8-CA8F6B10FDD2}" type="pres">
      <dgm:prSet presAssocID="{0BEF68B8-1228-47BB-83B5-7B9CD1E3F84E}" presName="text_2" presStyleLbl="node1" presStyleIdx="1" presStyleCnt="3" custScaleX="102188" custScaleY="114926">
        <dgm:presLayoutVars>
          <dgm:bulletEnabled val="1"/>
        </dgm:presLayoutVars>
      </dgm:prSet>
      <dgm:spPr/>
    </dgm:pt>
    <dgm:pt modelId="{312BDEE8-85BD-4F02-B35B-2CC8E701C98B}" type="pres">
      <dgm:prSet presAssocID="{0BEF68B8-1228-47BB-83B5-7B9CD1E3F84E}" presName="accent_2" presStyleCnt="0"/>
      <dgm:spPr/>
    </dgm:pt>
    <dgm:pt modelId="{3F8116AC-FAC3-4E95-9865-93CCFEB191B9}" type="pres">
      <dgm:prSet presAssocID="{0BEF68B8-1228-47BB-83B5-7B9CD1E3F84E}" presName="accentRepeatNode" presStyleLbl="solidFgAcc1" presStyleIdx="1" presStyleCnt="3"/>
      <dgm:spPr/>
    </dgm:pt>
    <dgm:pt modelId="{E131CE4A-9776-44F4-BC03-867682E21374}" type="pres">
      <dgm:prSet presAssocID="{5605D28D-2CE6-4513-8566-952984E21E14}" presName="text_3" presStyleLbl="node1" presStyleIdx="2" presStyleCnt="3" custScaleY="107919" custLinFactNeighborX="1034" custLinFactNeighborY="-578">
        <dgm:presLayoutVars>
          <dgm:bulletEnabled val="1"/>
        </dgm:presLayoutVars>
      </dgm:prSet>
      <dgm:spPr/>
    </dgm:pt>
    <dgm:pt modelId="{AC9A216A-8375-48F9-A4E6-8E0B64C0209B}" type="pres">
      <dgm:prSet presAssocID="{5605D28D-2CE6-4513-8566-952984E21E14}" presName="accent_3" presStyleCnt="0"/>
      <dgm:spPr/>
    </dgm:pt>
    <dgm:pt modelId="{A965097E-32F1-4AB8-8C4E-2814A7596B2F}" type="pres">
      <dgm:prSet presAssocID="{5605D28D-2CE6-4513-8566-952984E21E14}" presName="accentRepeatNode" presStyleLbl="solidFgAcc1" presStyleIdx="2" presStyleCnt="3"/>
      <dgm:spPr/>
    </dgm:pt>
  </dgm:ptLst>
  <dgm:cxnLst>
    <dgm:cxn modelId="{A11E3B12-1828-45A7-86C3-BB85832DF84D}" type="presOf" srcId="{CA077D98-8478-47EA-B6A9-99ACE60C64D4}" destId="{D79B43FC-100B-4A0D-A4D5-0D2D04B99064}" srcOrd="0" destOrd="0" presId="urn:microsoft.com/office/officeart/2008/layout/VerticalCurvedList"/>
    <dgm:cxn modelId="{0B5DAE5F-BCDC-4BF7-A6E7-CF856886A64D}" srcId="{7E5AA53B-3EEE-4DE4-BB81-9044890C2946}" destId="{6750AC01-D39D-4F3A-9DC8-2A211EE986A2}" srcOrd="0" destOrd="0" parTransId="{720680DC-AAA4-4434-A582-60EBCC5BA355}" sibTransId="{CA077D98-8478-47EA-B6A9-99ACE60C64D4}"/>
    <dgm:cxn modelId="{29DA474E-5DFA-4C66-882F-319C49ABBB19}" type="presOf" srcId="{6750AC01-D39D-4F3A-9DC8-2A211EE986A2}" destId="{58319267-C71E-43C9-94E1-827D0616C7A7}" srcOrd="0" destOrd="0" presId="urn:microsoft.com/office/officeart/2008/layout/VerticalCurvedList"/>
    <dgm:cxn modelId="{7084AA77-BACB-46CB-AE4A-77B62D3ED1AF}" type="presOf" srcId="{5605D28D-2CE6-4513-8566-952984E21E14}" destId="{E131CE4A-9776-44F4-BC03-867682E21374}" srcOrd="0" destOrd="0" presId="urn:microsoft.com/office/officeart/2008/layout/VerticalCurvedList"/>
    <dgm:cxn modelId="{EDEF4F82-1237-4639-A0F7-385C1897CE66}" srcId="{7E5AA53B-3EEE-4DE4-BB81-9044890C2946}" destId="{0BEF68B8-1228-47BB-83B5-7B9CD1E3F84E}" srcOrd="1" destOrd="0" parTransId="{ED3A4BC2-B75A-4952-A38B-A42B5995DF05}" sibTransId="{FD949706-EDCC-4ADC-8EDF-8EDA49C92325}"/>
    <dgm:cxn modelId="{FAF3F884-F0CF-440F-8CB1-B7648AB1B138}" srcId="{7E5AA53B-3EEE-4DE4-BB81-9044890C2946}" destId="{5605D28D-2CE6-4513-8566-952984E21E14}" srcOrd="2" destOrd="0" parTransId="{EB15AB98-362B-4E70-A3DA-995FC3E8BA79}" sibTransId="{823D1971-2C4D-4EC5-A874-2F463DE37109}"/>
    <dgm:cxn modelId="{4F65CC8F-B5A8-40BE-A32B-05862B543D6A}" type="presOf" srcId="{7E5AA53B-3EEE-4DE4-BB81-9044890C2946}" destId="{57806726-6E60-4ACC-9C1C-7DF9CC365A10}" srcOrd="0" destOrd="0" presId="urn:microsoft.com/office/officeart/2008/layout/VerticalCurvedList"/>
    <dgm:cxn modelId="{4A378892-5CCC-4F0D-8A38-4BEAECF30F24}" type="presOf" srcId="{0BEF68B8-1228-47BB-83B5-7B9CD1E3F84E}" destId="{95DE6538-27BD-44AF-A1A8-CA8F6B10FDD2}" srcOrd="0" destOrd="0" presId="urn:microsoft.com/office/officeart/2008/layout/VerticalCurvedList"/>
    <dgm:cxn modelId="{4E25B52E-70EF-4A0F-B410-0B49263AF380}" type="presParOf" srcId="{57806726-6E60-4ACC-9C1C-7DF9CC365A10}" destId="{90561C55-3C6E-4D53-85E1-2C50BCDDA392}" srcOrd="0" destOrd="0" presId="urn:microsoft.com/office/officeart/2008/layout/VerticalCurvedList"/>
    <dgm:cxn modelId="{2B3DD9E4-EC9C-4B92-B380-F89BF82E7CF3}" type="presParOf" srcId="{90561C55-3C6E-4D53-85E1-2C50BCDDA392}" destId="{B6CD42EC-5AD4-4004-AE5B-47EDA668DAA8}" srcOrd="0" destOrd="0" presId="urn:microsoft.com/office/officeart/2008/layout/VerticalCurvedList"/>
    <dgm:cxn modelId="{EA357085-80A4-4D1D-9BD2-56B1E9A721FB}" type="presParOf" srcId="{B6CD42EC-5AD4-4004-AE5B-47EDA668DAA8}" destId="{963B8EE3-40CC-4A0A-B420-D0BF920973CE}" srcOrd="0" destOrd="0" presId="urn:microsoft.com/office/officeart/2008/layout/VerticalCurvedList"/>
    <dgm:cxn modelId="{F175C6D0-411C-40FD-A19B-860D49F42061}" type="presParOf" srcId="{B6CD42EC-5AD4-4004-AE5B-47EDA668DAA8}" destId="{D79B43FC-100B-4A0D-A4D5-0D2D04B99064}" srcOrd="1" destOrd="0" presId="urn:microsoft.com/office/officeart/2008/layout/VerticalCurvedList"/>
    <dgm:cxn modelId="{794BB944-68C0-47A5-9792-652802EB36AC}" type="presParOf" srcId="{B6CD42EC-5AD4-4004-AE5B-47EDA668DAA8}" destId="{3CAD8DA1-8D53-445C-ACE8-D8449E4F0F55}" srcOrd="2" destOrd="0" presId="urn:microsoft.com/office/officeart/2008/layout/VerticalCurvedList"/>
    <dgm:cxn modelId="{B8CC75C4-3D1A-49E7-80D2-915668C1368C}" type="presParOf" srcId="{B6CD42EC-5AD4-4004-AE5B-47EDA668DAA8}" destId="{429CABD1-4116-474B-81BF-735E2CA9DD00}" srcOrd="3" destOrd="0" presId="urn:microsoft.com/office/officeart/2008/layout/VerticalCurvedList"/>
    <dgm:cxn modelId="{28110BB8-F33F-498C-9A75-98364B05EFA5}" type="presParOf" srcId="{90561C55-3C6E-4D53-85E1-2C50BCDDA392}" destId="{58319267-C71E-43C9-94E1-827D0616C7A7}" srcOrd="1" destOrd="0" presId="urn:microsoft.com/office/officeart/2008/layout/VerticalCurvedList"/>
    <dgm:cxn modelId="{3866F6C9-5521-48F2-B6C3-40C9896E1605}" type="presParOf" srcId="{90561C55-3C6E-4D53-85E1-2C50BCDDA392}" destId="{79F9B8A9-2412-4B74-84A9-69422DB81CDC}" srcOrd="2" destOrd="0" presId="urn:microsoft.com/office/officeart/2008/layout/VerticalCurvedList"/>
    <dgm:cxn modelId="{D2205A4F-BB7A-4399-BC2F-78E18EC6EAFE}" type="presParOf" srcId="{79F9B8A9-2412-4B74-84A9-69422DB81CDC}" destId="{07CB3071-D555-47DA-A36A-69EB91531FD8}" srcOrd="0" destOrd="0" presId="urn:microsoft.com/office/officeart/2008/layout/VerticalCurvedList"/>
    <dgm:cxn modelId="{602753E6-8A03-492B-861A-6B9532B5AA28}" type="presParOf" srcId="{90561C55-3C6E-4D53-85E1-2C50BCDDA392}" destId="{95DE6538-27BD-44AF-A1A8-CA8F6B10FDD2}" srcOrd="3" destOrd="0" presId="urn:microsoft.com/office/officeart/2008/layout/VerticalCurvedList"/>
    <dgm:cxn modelId="{AEC540A3-E86A-4075-8BE4-263F4AFF4EA1}" type="presParOf" srcId="{90561C55-3C6E-4D53-85E1-2C50BCDDA392}" destId="{312BDEE8-85BD-4F02-B35B-2CC8E701C98B}" srcOrd="4" destOrd="0" presId="urn:microsoft.com/office/officeart/2008/layout/VerticalCurvedList"/>
    <dgm:cxn modelId="{CD5D1014-B7CB-4B47-9A02-5FBF90928A73}" type="presParOf" srcId="{312BDEE8-85BD-4F02-B35B-2CC8E701C98B}" destId="{3F8116AC-FAC3-4E95-9865-93CCFEB191B9}" srcOrd="0" destOrd="0" presId="urn:microsoft.com/office/officeart/2008/layout/VerticalCurvedList"/>
    <dgm:cxn modelId="{987EB7C0-CA3E-4874-85E0-01E9060A2D35}" type="presParOf" srcId="{90561C55-3C6E-4D53-85E1-2C50BCDDA392}" destId="{E131CE4A-9776-44F4-BC03-867682E21374}" srcOrd="5" destOrd="0" presId="urn:microsoft.com/office/officeart/2008/layout/VerticalCurvedList"/>
    <dgm:cxn modelId="{91E55363-8DCA-455E-A203-06A9410994CB}" type="presParOf" srcId="{90561C55-3C6E-4D53-85E1-2C50BCDDA392}" destId="{AC9A216A-8375-48F9-A4E6-8E0B64C0209B}" srcOrd="6" destOrd="0" presId="urn:microsoft.com/office/officeart/2008/layout/VerticalCurvedList"/>
    <dgm:cxn modelId="{D866D586-1293-4049-B6E3-B467C1D5ED64}" type="presParOf" srcId="{AC9A216A-8375-48F9-A4E6-8E0B64C0209B}" destId="{A965097E-32F1-4AB8-8C4E-2814A7596B2F}"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5AA53B-3EEE-4DE4-BB81-9044890C2946}" type="doc">
      <dgm:prSet loTypeId="urn:microsoft.com/office/officeart/2008/layout/VerticalCurvedList" loCatId="list" qsTypeId="urn:microsoft.com/office/officeart/2005/8/quickstyle/simple4" qsCatId="simple" csTypeId="urn:microsoft.com/office/officeart/2005/8/colors/accent2_2" csCatId="accent2" phldr="1"/>
      <dgm:spPr/>
      <dgm:t>
        <a:bodyPr/>
        <a:lstStyle/>
        <a:p>
          <a:endParaRPr lang="en-US"/>
        </a:p>
      </dgm:t>
    </dgm:pt>
    <dgm:pt modelId="{6750AC01-D39D-4F3A-9DC8-2A211EE986A2}">
      <dgm:prSet phldrT="[Text]" custT="1"/>
      <dgm:spPr>
        <a:gradFill rotWithShape="0">
          <a:gsLst>
            <a:gs pos="0">
              <a:schemeClr val="accent3">
                <a:lumMod val="20000"/>
                <a:lumOff val="80000"/>
              </a:schemeClr>
            </a:gs>
            <a:gs pos="84000">
              <a:schemeClr val="accent3">
                <a:lumMod val="60000"/>
                <a:lumOff val="40000"/>
              </a:schemeClr>
            </a:gs>
          </a:gsLst>
        </a:gradFill>
      </dgm:spPr>
      <dgm:t>
        <a:bodyPr/>
        <a:lstStyle/>
        <a:p>
          <a:pPr algn="l">
            <a:lnSpc>
              <a:spcPct val="100000"/>
            </a:lnSpc>
            <a:spcAft>
              <a:spcPts val="0"/>
            </a:spcAft>
          </a:pPr>
          <a:r>
            <a:rPr lang="en-US" sz="2000" dirty="0">
              <a:solidFill>
                <a:schemeClr val="tx1"/>
              </a:solidFill>
              <a:latin typeface="Trebuchet MS" panose="020B0603020202020204" pitchFamily="34" charset="0"/>
            </a:rPr>
            <a:t>What are your primary public affairs concerns and how will you address them? What are your primary human resources concerns and how will you address them?	</a:t>
          </a:r>
        </a:p>
      </dgm:t>
    </dgm:pt>
    <dgm:pt modelId="{720680DC-AAA4-4434-A582-60EBCC5BA355}" type="parTrans" cxnId="{0B5DAE5F-BCDC-4BF7-A6E7-CF856886A64D}">
      <dgm:prSet/>
      <dgm:spPr/>
      <dgm:t>
        <a:bodyPr/>
        <a:lstStyle/>
        <a:p>
          <a:endParaRPr lang="en-US"/>
        </a:p>
      </dgm:t>
    </dgm:pt>
    <dgm:pt modelId="{CA077D98-8478-47EA-B6A9-99ACE60C64D4}" type="sibTrans" cxnId="{0B5DAE5F-BCDC-4BF7-A6E7-CF856886A64D}">
      <dgm:prSet/>
      <dgm:spPr/>
      <dgm:t>
        <a:bodyPr/>
        <a:lstStyle/>
        <a:p>
          <a:endParaRPr lang="en-US"/>
        </a:p>
      </dgm:t>
    </dgm:pt>
    <dgm:pt modelId="{0BEF68B8-1228-47BB-83B5-7B9CD1E3F84E}">
      <dgm:prSet phldrT="[Text]" custT="1"/>
      <dgm:spPr>
        <a:gradFill rotWithShape="0">
          <a:gsLst>
            <a:gs pos="0">
              <a:schemeClr val="accent3">
                <a:lumMod val="20000"/>
                <a:lumOff val="80000"/>
              </a:schemeClr>
            </a:gs>
            <a:gs pos="84000">
              <a:schemeClr val="accent3">
                <a:lumMod val="60000"/>
                <a:lumOff val="40000"/>
              </a:schemeClr>
            </a:gs>
          </a:gsLst>
        </a:gradFill>
      </dgm:spPr>
      <dgm:t>
        <a:bodyPr/>
        <a:lstStyle/>
        <a:p>
          <a:pPr>
            <a:lnSpc>
              <a:spcPct val="100000"/>
            </a:lnSpc>
          </a:pPr>
          <a:r>
            <a:rPr lang="en-US" sz="2000" dirty="0">
              <a:solidFill>
                <a:schemeClr val="tx1"/>
              </a:solidFill>
              <a:latin typeface="Trebuchet MS" panose="020B0603020202020204" pitchFamily="34" charset="0"/>
            </a:rPr>
            <a:t>What customer/partners/vendor and/or regulatory entities do you notify?</a:t>
          </a:r>
        </a:p>
      </dgm:t>
    </dgm:pt>
    <dgm:pt modelId="{ED3A4BC2-B75A-4952-A38B-A42B5995DF05}" type="parTrans" cxnId="{EDEF4F82-1237-4639-A0F7-385C1897CE66}">
      <dgm:prSet/>
      <dgm:spPr/>
      <dgm:t>
        <a:bodyPr/>
        <a:lstStyle/>
        <a:p>
          <a:endParaRPr lang="en-US"/>
        </a:p>
      </dgm:t>
    </dgm:pt>
    <dgm:pt modelId="{FD949706-EDCC-4ADC-8EDF-8EDA49C92325}" type="sibTrans" cxnId="{EDEF4F82-1237-4639-A0F7-385C1897CE66}">
      <dgm:prSet/>
      <dgm:spPr/>
      <dgm:t>
        <a:bodyPr/>
        <a:lstStyle/>
        <a:p>
          <a:endParaRPr lang="en-US"/>
        </a:p>
      </dgm:t>
    </dgm:pt>
    <dgm:pt modelId="{5605D28D-2CE6-4513-8566-952984E21E14}">
      <dgm:prSet phldrT="[Text]" custT="1"/>
      <dgm:spPr>
        <a:gradFill rotWithShape="0">
          <a:gsLst>
            <a:gs pos="0">
              <a:schemeClr val="accent3">
                <a:lumMod val="20000"/>
                <a:lumOff val="80000"/>
              </a:schemeClr>
            </a:gs>
            <a:gs pos="84000">
              <a:schemeClr val="accent3">
                <a:lumMod val="60000"/>
                <a:lumOff val="40000"/>
              </a:schemeClr>
            </a:gs>
          </a:gsLst>
        </a:gradFill>
      </dgm:spPr>
      <dgm:t>
        <a:bodyPr/>
        <a:lstStyle/>
        <a:p>
          <a:pPr>
            <a:lnSpc>
              <a:spcPct val="100000"/>
            </a:lnSpc>
          </a:pPr>
          <a:r>
            <a:rPr lang="en-US" sz="2000" dirty="0">
              <a:solidFill>
                <a:schemeClr val="tx1"/>
              </a:solidFill>
              <a:latin typeface="Trebuchet MS" panose="020B0603020202020204" pitchFamily="34" charset="0"/>
            </a:rPr>
            <a:t>What cascading effects can you think of that may result from this scenario?</a:t>
          </a:r>
        </a:p>
      </dgm:t>
    </dgm:pt>
    <dgm:pt modelId="{EB15AB98-362B-4E70-A3DA-995FC3E8BA79}" type="parTrans" cxnId="{FAF3F884-F0CF-440F-8CB1-B7648AB1B138}">
      <dgm:prSet/>
      <dgm:spPr/>
      <dgm:t>
        <a:bodyPr/>
        <a:lstStyle/>
        <a:p>
          <a:endParaRPr lang="en-US"/>
        </a:p>
      </dgm:t>
    </dgm:pt>
    <dgm:pt modelId="{823D1971-2C4D-4EC5-A874-2F463DE37109}" type="sibTrans" cxnId="{FAF3F884-F0CF-440F-8CB1-B7648AB1B138}">
      <dgm:prSet/>
      <dgm:spPr/>
      <dgm:t>
        <a:bodyPr/>
        <a:lstStyle/>
        <a:p>
          <a:endParaRPr lang="en-US"/>
        </a:p>
      </dgm:t>
    </dgm:pt>
    <dgm:pt modelId="{57806726-6E60-4ACC-9C1C-7DF9CC365A10}" type="pres">
      <dgm:prSet presAssocID="{7E5AA53B-3EEE-4DE4-BB81-9044890C2946}" presName="Name0" presStyleCnt="0">
        <dgm:presLayoutVars>
          <dgm:chMax val="7"/>
          <dgm:chPref val="7"/>
          <dgm:dir/>
        </dgm:presLayoutVars>
      </dgm:prSet>
      <dgm:spPr/>
    </dgm:pt>
    <dgm:pt modelId="{90561C55-3C6E-4D53-85E1-2C50BCDDA392}" type="pres">
      <dgm:prSet presAssocID="{7E5AA53B-3EEE-4DE4-BB81-9044890C2946}" presName="Name1" presStyleCnt="0"/>
      <dgm:spPr/>
    </dgm:pt>
    <dgm:pt modelId="{B6CD42EC-5AD4-4004-AE5B-47EDA668DAA8}" type="pres">
      <dgm:prSet presAssocID="{7E5AA53B-3EEE-4DE4-BB81-9044890C2946}" presName="cycle" presStyleCnt="0"/>
      <dgm:spPr/>
    </dgm:pt>
    <dgm:pt modelId="{963B8EE3-40CC-4A0A-B420-D0BF920973CE}" type="pres">
      <dgm:prSet presAssocID="{7E5AA53B-3EEE-4DE4-BB81-9044890C2946}" presName="srcNode" presStyleLbl="node1" presStyleIdx="0" presStyleCnt="3"/>
      <dgm:spPr/>
    </dgm:pt>
    <dgm:pt modelId="{D79B43FC-100B-4A0D-A4D5-0D2D04B99064}" type="pres">
      <dgm:prSet presAssocID="{7E5AA53B-3EEE-4DE4-BB81-9044890C2946}" presName="conn" presStyleLbl="parChTrans1D2" presStyleIdx="0" presStyleCnt="1"/>
      <dgm:spPr/>
    </dgm:pt>
    <dgm:pt modelId="{3CAD8DA1-8D53-445C-ACE8-D8449E4F0F55}" type="pres">
      <dgm:prSet presAssocID="{7E5AA53B-3EEE-4DE4-BB81-9044890C2946}" presName="extraNode" presStyleLbl="node1" presStyleIdx="0" presStyleCnt="3"/>
      <dgm:spPr/>
    </dgm:pt>
    <dgm:pt modelId="{429CABD1-4116-474B-81BF-735E2CA9DD00}" type="pres">
      <dgm:prSet presAssocID="{7E5AA53B-3EEE-4DE4-BB81-9044890C2946}" presName="dstNode" presStyleLbl="node1" presStyleIdx="0" presStyleCnt="3"/>
      <dgm:spPr/>
    </dgm:pt>
    <dgm:pt modelId="{58319267-C71E-43C9-94E1-827D0616C7A7}" type="pres">
      <dgm:prSet presAssocID="{6750AC01-D39D-4F3A-9DC8-2A211EE986A2}" presName="text_1" presStyleLbl="node1" presStyleIdx="0" presStyleCnt="3" custScaleX="101333" custScaleY="121008" custLinFactNeighborX="368" custLinFactNeighborY="-1657">
        <dgm:presLayoutVars>
          <dgm:bulletEnabled val="1"/>
        </dgm:presLayoutVars>
      </dgm:prSet>
      <dgm:spPr/>
    </dgm:pt>
    <dgm:pt modelId="{79F9B8A9-2412-4B74-84A9-69422DB81CDC}" type="pres">
      <dgm:prSet presAssocID="{6750AC01-D39D-4F3A-9DC8-2A211EE986A2}" presName="accent_1" presStyleCnt="0"/>
      <dgm:spPr/>
    </dgm:pt>
    <dgm:pt modelId="{07CB3071-D555-47DA-A36A-69EB91531FD8}" type="pres">
      <dgm:prSet presAssocID="{6750AC01-D39D-4F3A-9DC8-2A211EE986A2}" presName="accentRepeatNode" presStyleLbl="solidFgAcc1" presStyleIdx="0" presStyleCnt="3"/>
      <dgm:spPr/>
    </dgm:pt>
    <dgm:pt modelId="{95DE6538-27BD-44AF-A1A8-CA8F6B10FDD2}" type="pres">
      <dgm:prSet presAssocID="{0BEF68B8-1228-47BB-83B5-7B9CD1E3F84E}" presName="text_2" presStyleLbl="node1" presStyleIdx="1" presStyleCnt="3" custScaleX="102893" custScaleY="114926">
        <dgm:presLayoutVars>
          <dgm:bulletEnabled val="1"/>
        </dgm:presLayoutVars>
      </dgm:prSet>
      <dgm:spPr/>
    </dgm:pt>
    <dgm:pt modelId="{312BDEE8-85BD-4F02-B35B-2CC8E701C98B}" type="pres">
      <dgm:prSet presAssocID="{0BEF68B8-1228-47BB-83B5-7B9CD1E3F84E}" presName="accent_2" presStyleCnt="0"/>
      <dgm:spPr/>
    </dgm:pt>
    <dgm:pt modelId="{3F8116AC-FAC3-4E95-9865-93CCFEB191B9}" type="pres">
      <dgm:prSet presAssocID="{0BEF68B8-1228-47BB-83B5-7B9CD1E3F84E}" presName="accentRepeatNode" presStyleLbl="solidFgAcc1" presStyleIdx="1" presStyleCnt="3"/>
      <dgm:spPr/>
    </dgm:pt>
    <dgm:pt modelId="{E131CE4A-9776-44F4-BC03-867682E21374}" type="pres">
      <dgm:prSet presAssocID="{5605D28D-2CE6-4513-8566-952984E21E14}" presName="text_3" presStyleLbl="node1" presStyleIdx="2" presStyleCnt="3" custScaleX="101526" custScaleY="89072" custLinFactNeighborX="955" custLinFactNeighborY="12786">
        <dgm:presLayoutVars>
          <dgm:bulletEnabled val="1"/>
        </dgm:presLayoutVars>
      </dgm:prSet>
      <dgm:spPr/>
    </dgm:pt>
    <dgm:pt modelId="{AC9A216A-8375-48F9-A4E6-8E0B64C0209B}" type="pres">
      <dgm:prSet presAssocID="{5605D28D-2CE6-4513-8566-952984E21E14}" presName="accent_3" presStyleCnt="0"/>
      <dgm:spPr/>
    </dgm:pt>
    <dgm:pt modelId="{A965097E-32F1-4AB8-8C4E-2814A7596B2F}" type="pres">
      <dgm:prSet presAssocID="{5605D28D-2CE6-4513-8566-952984E21E14}" presName="accentRepeatNode" presStyleLbl="solidFgAcc1" presStyleIdx="2" presStyleCnt="3"/>
      <dgm:spPr/>
    </dgm:pt>
  </dgm:ptLst>
  <dgm:cxnLst>
    <dgm:cxn modelId="{A11E3B12-1828-45A7-86C3-BB85832DF84D}" type="presOf" srcId="{CA077D98-8478-47EA-B6A9-99ACE60C64D4}" destId="{D79B43FC-100B-4A0D-A4D5-0D2D04B99064}" srcOrd="0" destOrd="0" presId="urn:microsoft.com/office/officeart/2008/layout/VerticalCurvedList"/>
    <dgm:cxn modelId="{0B5DAE5F-BCDC-4BF7-A6E7-CF856886A64D}" srcId="{7E5AA53B-3EEE-4DE4-BB81-9044890C2946}" destId="{6750AC01-D39D-4F3A-9DC8-2A211EE986A2}" srcOrd="0" destOrd="0" parTransId="{720680DC-AAA4-4434-A582-60EBCC5BA355}" sibTransId="{CA077D98-8478-47EA-B6A9-99ACE60C64D4}"/>
    <dgm:cxn modelId="{29DA474E-5DFA-4C66-882F-319C49ABBB19}" type="presOf" srcId="{6750AC01-D39D-4F3A-9DC8-2A211EE986A2}" destId="{58319267-C71E-43C9-94E1-827D0616C7A7}" srcOrd="0" destOrd="0" presId="urn:microsoft.com/office/officeart/2008/layout/VerticalCurvedList"/>
    <dgm:cxn modelId="{7084AA77-BACB-46CB-AE4A-77B62D3ED1AF}" type="presOf" srcId="{5605D28D-2CE6-4513-8566-952984E21E14}" destId="{E131CE4A-9776-44F4-BC03-867682E21374}" srcOrd="0" destOrd="0" presId="urn:microsoft.com/office/officeart/2008/layout/VerticalCurvedList"/>
    <dgm:cxn modelId="{EDEF4F82-1237-4639-A0F7-385C1897CE66}" srcId="{7E5AA53B-3EEE-4DE4-BB81-9044890C2946}" destId="{0BEF68B8-1228-47BB-83B5-7B9CD1E3F84E}" srcOrd="1" destOrd="0" parTransId="{ED3A4BC2-B75A-4952-A38B-A42B5995DF05}" sibTransId="{FD949706-EDCC-4ADC-8EDF-8EDA49C92325}"/>
    <dgm:cxn modelId="{FAF3F884-F0CF-440F-8CB1-B7648AB1B138}" srcId="{7E5AA53B-3EEE-4DE4-BB81-9044890C2946}" destId="{5605D28D-2CE6-4513-8566-952984E21E14}" srcOrd="2" destOrd="0" parTransId="{EB15AB98-362B-4E70-A3DA-995FC3E8BA79}" sibTransId="{823D1971-2C4D-4EC5-A874-2F463DE37109}"/>
    <dgm:cxn modelId="{4F65CC8F-B5A8-40BE-A32B-05862B543D6A}" type="presOf" srcId="{7E5AA53B-3EEE-4DE4-BB81-9044890C2946}" destId="{57806726-6E60-4ACC-9C1C-7DF9CC365A10}" srcOrd="0" destOrd="0" presId="urn:microsoft.com/office/officeart/2008/layout/VerticalCurvedList"/>
    <dgm:cxn modelId="{4A378892-5CCC-4F0D-8A38-4BEAECF30F24}" type="presOf" srcId="{0BEF68B8-1228-47BB-83B5-7B9CD1E3F84E}" destId="{95DE6538-27BD-44AF-A1A8-CA8F6B10FDD2}" srcOrd="0" destOrd="0" presId="urn:microsoft.com/office/officeart/2008/layout/VerticalCurvedList"/>
    <dgm:cxn modelId="{4E25B52E-70EF-4A0F-B410-0B49263AF380}" type="presParOf" srcId="{57806726-6E60-4ACC-9C1C-7DF9CC365A10}" destId="{90561C55-3C6E-4D53-85E1-2C50BCDDA392}" srcOrd="0" destOrd="0" presId="urn:microsoft.com/office/officeart/2008/layout/VerticalCurvedList"/>
    <dgm:cxn modelId="{2B3DD9E4-EC9C-4B92-B380-F89BF82E7CF3}" type="presParOf" srcId="{90561C55-3C6E-4D53-85E1-2C50BCDDA392}" destId="{B6CD42EC-5AD4-4004-AE5B-47EDA668DAA8}" srcOrd="0" destOrd="0" presId="urn:microsoft.com/office/officeart/2008/layout/VerticalCurvedList"/>
    <dgm:cxn modelId="{EA357085-80A4-4D1D-9BD2-56B1E9A721FB}" type="presParOf" srcId="{B6CD42EC-5AD4-4004-AE5B-47EDA668DAA8}" destId="{963B8EE3-40CC-4A0A-B420-D0BF920973CE}" srcOrd="0" destOrd="0" presId="urn:microsoft.com/office/officeart/2008/layout/VerticalCurvedList"/>
    <dgm:cxn modelId="{F175C6D0-411C-40FD-A19B-860D49F42061}" type="presParOf" srcId="{B6CD42EC-5AD4-4004-AE5B-47EDA668DAA8}" destId="{D79B43FC-100B-4A0D-A4D5-0D2D04B99064}" srcOrd="1" destOrd="0" presId="urn:microsoft.com/office/officeart/2008/layout/VerticalCurvedList"/>
    <dgm:cxn modelId="{794BB944-68C0-47A5-9792-652802EB36AC}" type="presParOf" srcId="{B6CD42EC-5AD4-4004-AE5B-47EDA668DAA8}" destId="{3CAD8DA1-8D53-445C-ACE8-D8449E4F0F55}" srcOrd="2" destOrd="0" presId="urn:microsoft.com/office/officeart/2008/layout/VerticalCurvedList"/>
    <dgm:cxn modelId="{B8CC75C4-3D1A-49E7-80D2-915668C1368C}" type="presParOf" srcId="{B6CD42EC-5AD4-4004-AE5B-47EDA668DAA8}" destId="{429CABD1-4116-474B-81BF-735E2CA9DD00}" srcOrd="3" destOrd="0" presId="urn:microsoft.com/office/officeart/2008/layout/VerticalCurvedList"/>
    <dgm:cxn modelId="{28110BB8-F33F-498C-9A75-98364B05EFA5}" type="presParOf" srcId="{90561C55-3C6E-4D53-85E1-2C50BCDDA392}" destId="{58319267-C71E-43C9-94E1-827D0616C7A7}" srcOrd="1" destOrd="0" presId="urn:microsoft.com/office/officeart/2008/layout/VerticalCurvedList"/>
    <dgm:cxn modelId="{3866F6C9-5521-48F2-B6C3-40C9896E1605}" type="presParOf" srcId="{90561C55-3C6E-4D53-85E1-2C50BCDDA392}" destId="{79F9B8A9-2412-4B74-84A9-69422DB81CDC}" srcOrd="2" destOrd="0" presId="urn:microsoft.com/office/officeart/2008/layout/VerticalCurvedList"/>
    <dgm:cxn modelId="{D2205A4F-BB7A-4399-BC2F-78E18EC6EAFE}" type="presParOf" srcId="{79F9B8A9-2412-4B74-84A9-69422DB81CDC}" destId="{07CB3071-D555-47DA-A36A-69EB91531FD8}" srcOrd="0" destOrd="0" presId="urn:microsoft.com/office/officeart/2008/layout/VerticalCurvedList"/>
    <dgm:cxn modelId="{602753E6-8A03-492B-861A-6B9532B5AA28}" type="presParOf" srcId="{90561C55-3C6E-4D53-85E1-2C50BCDDA392}" destId="{95DE6538-27BD-44AF-A1A8-CA8F6B10FDD2}" srcOrd="3" destOrd="0" presId="urn:microsoft.com/office/officeart/2008/layout/VerticalCurvedList"/>
    <dgm:cxn modelId="{AEC540A3-E86A-4075-8BE4-263F4AFF4EA1}" type="presParOf" srcId="{90561C55-3C6E-4D53-85E1-2C50BCDDA392}" destId="{312BDEE8-85BD-4F02-B35B-2CC8E701C98B}" srcOrd="4" destOrd="0" presId="urn:microsoft.com/office/officeart/2008/layout/VerticalCurvedList"/>
    <dgm:cxn modelId="{CD5D1014-B7CB-4B47-9A02-5FBF90928A73}" type="presParOf" srcId="{312BDEE8-85BD-4F02-B35B-2CC8E701C98B}" destId="{3F8116AC-FAC3-4E95-9865-93CCFEB191B9}" srcOrd="0" destOrd="0" presId="urn:microsoft.com/office/officeart/2008/layout/VerticalCurvedList"/>
    <dgm:cxn modelId="{987EB7C0-CA3E-4874-85E0-01E9060A2D35}" type="presParOf" srcId="{90561C55-3C6E-4D53-85E1-2C50BCDDA392}" destId="{E131CE4A-9776-44F4-BC03-867682E21374}" srcOrd="5" destOrd="0" presId="urn:microsoft.com/office/officeart/2008/layout/VerticalCurvedList"/>
    <dgm:cxn modelId="{91E55363-8DCA-455E-A203-06A9410994CB}" type="presParOf" srcId="{90561C55-3C6E-4D53-85E1-2C50BCDDA392}" destId="{AC9A216A-8375-48F9-A4E6-8E0B64C0209B}" srcOrd="6" destOrd="0" presId="urn:microsoft.com/office/officeart/2008/layout/VerticalCurvedList"/>
    <dgm:cxn modelId="{D866D586-1293-4049-B6E3-B467C1D5ED64}" type="presParOf" srcId="{AC9A216A-8375-48F9-A4E6-8E0B64C0209B}" destId="{A965097E-32F1-4AB8-8C4E-2814A7596B2F}"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9B43FC-100B-4A0D-A4D5-0D2D04B99064}">
      <dsp:nvSpPr>
        <dsp:cNvPr id="0" name=""/>
        <dsp:cNvSpPr/>
      </dsp:nvSpPr>
      <dsp:spPr>
        <a:xfrm>
          <a:off x="-5381025" y="-824080"/>
          <a:ext cx="6407929" cy="6407929"/>
        </a:xfrm>
        <a:prstGeom prst="blockArc">
          <a:avLst>
            <a:gd name="adj1" fmla="val 18900000"/>
            <a:gd name="adj2" fmla="val 2700000"/>
            <a:gd name="adj3" fmla="val 337"/>
          </a:avLst>
        </a:prstGeom>
        <a:noFill/>
        <a:ln w="12700" cap="rnd"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8319267-C71E-43C9-94E1-827D0616C7A7}">
      <dsp:nvSpPr>
        <dsp:cNvPr id="0" name=""/>
        <dsp:cNvSpPr/>
      </dsp:nvSpPr>
      <dsp:spPr>
        <a:xfrm>
          <a:off x="628584" y="388159"/>
          <a:ext cx="6350787" cy="1151940"/>
        </a:xfrm>
        <a:prstGeom prst="rect">
          <a:avLst/>
        </a:prstGeom>
        <a:gradFill rotWithShape="0">
          <a:gsLst>
            <a:gs pos="0">
              <a:schemeClr val="accent3">
                <a:lumMod val="20000"/>
                <a:lumOff val="80000"/>
              </a:schemeClr>
            </a:gs>
            <a:gs pos="84000">
              <a:schemeClr val="accent3">
                <a:lumMod val="60000"/>
                <a:lumOff val="40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55613" tIns="50800" rIns="50800" bIns="50800" numCol="1" spcCol="1270" anchor="ctr" anchorCtr="0">
          <a:noAutofit/>
        </a:bodyPr>
        <a:lstStyle/>
        <a:p>
          <a:pPr marL="0" lvl="0" indent="0" algn="l" defTabSz="889000">
            <a:lnSpc>
              <a:spcPct val="100000"/>
            </a:lnSpc>
            <a:spcBef>
              <a:spcPct val="0"/>
            </a:spcBef>
            <a:spcAft>
              <a:spcPts val="0"/>
            </a:spcAft>
            <a:buNone/>
          </a:pPr>
          <a:r>
            <a:rPr lang="en-US" sz="2000" kern="1200" dirty="0">
              <a:solidFill>
                <a:schemeClr val="tx1"/>
              </a:solidFill>
              <a:latin typeface="Trebuchet MS" panose="020B0603020202020204" pitchFamily="34" charset="0"/>
            </a:rPr>
            <a:t>What do you believe are your highest cyber security risks (critical applications)?  What Business processes are they linked to?</a:t>
          </a:r>
          <a:r>
            <a:rPr lang="en-US" sz="1800" kern="1200" dirty="0"/>
            <a:t>	</a:t>
          </a:r>
        </a:p>
      </dsp:txBody>
      <dsp:txXfrm>
        <a:off x="628584" y="388159"/>
        <a:ext cx="6350787" cy="1151940"/>
      </dsp:txXfrm>
    </dsp:sp>
    <dsp:sp modelId="{07CB3071-D555-47DA-A36A-69EB91531FD8}">
      <dsp:nvSpPr>
        <dsp:cNvPr id="0" name=""/>
        <dsp:cNvSpPr/>
      </dsp:nvSpPr>
      <dsp:spPr>
        <a:xfrm>
          <a:off x="65684" y="356982"/>
          <a:ext cx="1189942" cy="1189942"/>
        </a:xfrm>
        <a:prstGeom prst="ellipse">
          <a:avLst/>
        </a:prstGeom>
        <a:solidFill>
          <a:schemeClr val="lt1">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DE6538-27BD-44AF-A1A8-CA8F6B10FDD2}">
      <dsp:nvSpPr>
        <dsp:cNvPr id="0" name=""/>
        <dsp:cNvSpPr/>
      </dsp:nvSpPr>
      <dsp:spPr>
        <a:xfrm>
          <a:off x="1006691" y="1832863"/>
          <a:ext cx="6004752" cy="1094042"/>
        </a:xfrm>
        <a:prstGeom prst="rect">
          <a:avLst/>
        </a:prstGeom>
        <a:gradFill rotWithShape="0">
          <a:gsLst>
            <a:gs pos="0">
              <a:schemeClr val="accent3">
                <a:lumMod val="20000"/>
                <a:lumOff val="80000"/>
              </a:schemeClr>
            </a:gs>
            <a:gs pos="84000">
              <a:schemeClr val="accent3">
                <a:lumMod val="60000"/>
                <a:lumOff val="40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55613" tIns="50800" rIns="50800" bIns="50800" numCol="1" spcCol="1270" anchor="ctr" anchorCtr="0">
          <a:noAutofit/>
        </a:bodyPr>
        <a:lstStyle/>
        <a:p>
          <a:pPr marL="0" lvl="0" indent="0" algn="l" defTabSz="889000">
            <a:lnSpc>
              <a:spcPct val="100000"/>
            </a:lnSpc>
            <a:spcBef>
              <a:spcPct val="0"/>
            </a:spcBef>
            <a:spcAft>
              <a:spcPct val="35000"/>
            </a:spcAft>
            <a:buNone/>
          </a:pPr>
          <a:r>
            <a:rPr lang="en-US" sz="2000" kern="1200" dirty="0">
              <a:solidFill>
                <a:schemeClr val="tx1"/>
              </a:solidFill>
              <a:latin typeface="Trebuchet MS" panose="020B0603020202020204" pitchFamily="34" charset="0"/>
            </a:rPr>
            <a:t>What procedures are in place for reporting lost assets? How would your organization respond to this threat?</a:t>
          </a:r>
        </a:p>
      </dsp:txBody>
      <dsp:txXfrm>
        <a:off x="1006691" y="1832863"/>
        <a:ext cx="6004752" cy="1094042"/>
      </dsp:txXfrm>
    </dsp:sp>
    <dsp:sp modelId="{3F8116AC-FAC3-4E95-9865-93CCFEB191B9}">
      <dsp:nvSpPr>
        <dsp:cNvPr id="0" name=""/>
        <dsp:cNvSpPr/>
      </dsp:nvSpPr>
      <dsp:spPr>
        <a:xfrm>
          <a:off x="411720" y="1784913"/>
          <a:ext cx="1189942" cy="1189942"/>
        </a:xfrm>
        <a:prstGeom prst="ellipse">
          <a:avLst/>
        </a:prstGeom>
        <a:solidFill>
          <a:schemeClr val="lt1">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131CE4A-9776-44F4-BC03-867682E21374}">
      <dsp:nvSpPr>
        <dsp:cNvPr id="0" name=""/>
        <dsp:cNvSpPr/>
      </dsp:nvSpPr>
      <dsp:spPr>
        <a:xfrm>
          <a:off x="721305" y="3505569"/>
          <a:ext cx="6350787" cy="847924"/>
        </a:xfrm>
        <a:prstGeom prst="rect">
          <a:avLst/>
        </a:prstGeom>
        <a:gradFill rotWithShape="0">
          <a:gsLst>
            <a:gs pos="0">
              <a:schemeClr val="accent3">
                <a:lumMod val="20000"/>
                <a:lumOff val="80000"/>
              </a:schemeClr>
            </a:gs>
            <a:gs pos="84000">
              <a:schemeClr val="accent3">
                <a:lumMod val="60000"/>
                <a:lumOff val="40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55613" tIns="50800" rIns="50800" bIns="50800" numCol="1" spcCol="1270" anchor="ctr" anchorCtr="0">
          <a:noAutofit/>
        </a:bodyPr>
        <a:lstStyle/>
        <a:p>
          <a:pPr marL="0" lvl="0" indent="0" algn="l" defTabSz="889000">
            <a:lnSpc>
              <a:spcPct val="100000"/>
            </a:lnSpc>
            <a:spcBef>
              <a:spcPct val="0"/>
            </a:spcBef>
            <a:spcAft>
              <a:spcPct val="35000"/>
            </a:spcAft>
            <a:buNone/>
          </a:pPr>
          <a:r>
            <a:rPr lang="en-US" sz="2000" kern="1200" dirty="0">
              <a:solidFill>
                <a:schemeClr val="tx1"/>
              </a:solidFill>
              <a:latin typeface="Trebuchet MS" panose="020B0603020202020204" pitchFamily="34" charset="0"/>
            </a:rPr>
            <a:t>What steps does your organization take to respond to the PHISH?  Are these steps included in your COOP plan?</a:t>
          </a:r>
        </a:p>
      </dsp:txBody>
      <dsp:txXfrm>
        <a:off x="721305" y="3505569"/>
        <a:ext cx="6350787" cy="847924"/>
      </dsp:txXfrm>
    </dsp:sp>
    <dsp:sp modelId="{A965097E-32F1-4AB8-8C4E-2814A7596B2F}">
      <dsp:nvSpPr>
        <dsp:cNvPr id="0" name=""/>
        <dsp:cNvSpPr/>
      </dsp:nvSpPr>
      <dsp:spPr>
        <a:xfrm>
          <a:off x="65684" y="3212844"/>
          <a:ext cx="1189942" cy="1189942"/>
        </a:xfrm>
        <a:prstGeom prst="ellipse">
          <a:avLst/>
        </a:prstGeom>
        <a:solidFill>
          <a:schemeClr val="lt1">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9B43FC-100B-4A0D-A4D5-0D2D04B99064}">
      <dsp:nvSpPr>
        <dsp:cNvPr id="0" name=""/>
        <dsp:cNvSpPr/>
      </dsp:nvSpPr>
      <dsp:spPr>
        <a:xfrm>
          <a:off x="-5413871" y="-824080"/>
          <a:ext cx="6407929" cy="6407929"/>
        </a:xfrm>
        <a:prstGeom prst="blockArc">
          <a:avLst>
            <a:gd name="adj1" fmla="val 18900000"/>
            <a:gd name="adj2" fmla="val 2700000"/>
            <a:gd name="adj3" fmla="val 337"/>
          </a:avLst>
        </a:prstGeom>
        <a:noFill/>
        <a:ln w="12700" cap="rnd"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8319267-C71E-43C9-94E1-827D0616C7A7}">
      <dsp:nvSpPr>
        <dsp:cNvPr id="0" name=""/>
        <dsp:cNvSpPr/>
      </dsp:nvSpPr>
      <dsp:spPr>
        <a:xfrm>
          <a:off x="651180" y="360209"/>
          <a:ext cx="6350787" cy="1151940"/>
        </a:xfrm>
        <a:prstGeom prst="rect">
          <a:avLst/>
        </a:prstGeom>
        <a:gradFill rotWithShape="0">
          <a:gsLst>
            <a:gs pos="0">
              <a:schemeClr val="accent3">
                <a:lumMod val="20000"/>
                <a:lumOff val="80000"/>
              </a:schemeClr>
            </a:gs>
            <a:gs pos="84000">
              <a:schemeClr val="accent3">
                <a:lumMod val="60000"/>
                <a:lumOff val="40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55613" tIns="50800" rIns="50800" bIns="50800" numCol="1" spcCol="1270" anchor="ctr" anchorCtr="0">
          <a:noAutofit/>
        </a:bodyPr>
        <a:lstStyle/>
        <a:p>
          <a:pPr marL="0" lvl="0" indent="0" algn="l" defTabSz="889000">
            <a:lnSpc>
              <a:spcPct val="100000"/>
            </a:lnSpc>
            <a:spcBef>
              <a:spcPct val="0"/>
            </a:spcBef>
            <a:spcAft>
              <a:spcPts val="0"/>
            </a:spcAft>
            <a:buNone/>
          </a:pPr>
          <a:r>
            <a:rPr lang="en-US" sz="2000" kern="1200" dirty="0">
              <a:solidFill>
                <a:schemeClr val="tx1"/>
              </a:solidFill>
              <a:latin typeface="Trebuchet MS" panose="020B0603020202020204" pitchFamily="34" charset="0"/>
            </a:rPr>
            <a:t>Who comprises your organization Cyber Incident Response Team?	</a:t>
          </a:r>
        </a:p>
      </dsp:txBody>
      <dsp:txXfrm>
        <a:off x="651180" y="360209"/>
        <a:ext cx="6350787" cy="1151940"/>
      </dsp:txXfrm>
    </dsp:sp>
    <dsp:sp modelId="{07CB3071-D555-47DA-A36A-69EB91531FD8}">
      <dsp:nvSpPr>
        <dsp:cNvPr id="0" name=""/>
        <dsp:cNvSpPr/>
      </dsp:nvSpPr>
      <dsp:spPr>
        <a:xfrm>
          <a:off x="32838" y="356982"/>
          <a:ext cx="1189942" cy="1189942"/>
        </a:xfrm>
        <a:prstGeom prst="ellipse">
          <a:avLst/>
        </a:prstGeom>
        <a:solidFill>
          <a:schemeClr val="lt1">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DE6538-27BD-44AF-A1A8-CA8F6B10FDD2}">
      <dsp:nvSpPr>
        <dsp:cNvPr id="0" name=""/>
        <dsp:cNvSpPr/>
      </dsp:nvSpPr>
      <dsp:spPr>
        <a:xfrm>
          <a:off x="908153" y="1832863"/>
          <a:ext cx="6136136" cy="1094042"/>
        </a:xfrm>
        <a:prstGeom prst="rect">
          <a:avLst/>
        </a:prstGeom>
        <a:gradFill rotWithShape="0">
          <a:gsLst>
            <a:gs pos="0">
              <a:schemeClr val="accent3">
                <a:lumMod val="20000"/>
                <a:lumOff val="80000"/>
              </a:schemeClr>
            </a:gs>
            <a:gs pos="84000">
              <a:schemeClr val="accent3">
                <a:lumMod val="60000"/>
                <a:lumOff val="40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55613" tIns="50800" rIns="50800" bIns="50800" numCol="1" spcCol="1270" anchor="ctr" anchorCtr="0">
          <a:noAutofit/>
        </a:bodyPr>
        <a:lstStyle/>
        <a:p>
          <a:pPr marL="0" lvl="0" indent="0" algn="l" defTabSz="889000">
            <a:lnSpc>
              <a:spcPct val="100000"/>
            </a:lnSpc>
            <a:spcBef>
              <a:spcPct val="0"/>
            </a:spcBef>
            <a:spcAft>
              <a:spcPct val="35000"/>
            </a:spcAft>
            <a:buNone/>
          </a:pPr>
          <a:r>
            <a:rPr lang="en-US" sz="2000" kern="1200" dirty="0">
              <a:solidFill>
                <a:schemeClr val="tx1"/>
              </a:solidFill>
              <a:latin typeface="Trebuchet MS" panose="020B0603020202020204" pitchFamily="34" charset="0"/>
            </a:rPr>
            <a:t>What internal and external communications would your organization make? Who would be responsible for them? How would they be initiated? </a:t>
          </a:r>
        </a:p>
      </dsp:txBody>
      <dsp:txXfrm>
        <a:off x="908153" y="1832863"/>
        <a:ext cx="6136136" cy="1094042"/>
      </dsp:txXfrm>
    </dsp:sp>
    <dsp:sp modelId="{3F8116AC-FAC3-4E95-9865-93CCFEB191B9}">
      <dsp:nvSpPr>
        <dsp:cNvPr id="0" name=""/>
        <dsp:cNvSpPr/>
      </dsp:nvSpPr>
      <dsp:spPr>
        <a:xfrm>
          <a:off x="378874" y="1784913"/>
          <a:ext cx="1189942" cy="1189942"/>
        </a:xfrm>
        <a:prstGeom prst="ellipse">
          <a:avLst/>
        </a:prstGeom>
        <a:solidFill>
          <a:schemeClr val="lt1">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131CE4A-9776-44F4-BC03-867682E21374}">
      <dsp:nvSpPr>
        <dsp:cNvPr id="0" name=""/>
        <dsp:cNvSpPr/>
      </dsp:nvSpPr>
      <dsp:spPr>
        <a:xfrm>
          <a:off x="693477" y="3288643"/>
          <a:ext cx="6350787" cy="1027339"/>
        </a:xfrm>
        <a:prstGeom prst="rect">
          <a:avLst/>
        </a:prstGeom>
        <a:gradFill rotWithShape="0">
          <a:gsLst>
            <a:gs pos="0">
              <a:schemeClr val="accent3">
                <a:lumMod val="20000"/>
                <a:lumOff val="80000"/>
              </a:schemeClr>
            </a:gs>
            <a:gs pos="84000">
              <a:schemeClr val="accent3">
                <a:lumMod val="60000"/>
                <a:lumOff val="40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55613" tIns="50800" rIns="50800" bIns="50800" numCol="1" spcCol="1270" anchor="ctr" anchorCtr="0">
          <a:noAutofit/>
        </a:bodyPr>
        <a:lstStyle/>
        <a:p>
          <a:pPr marL="0" lvl="0" indent="0" algn="l" defTabSz="889000">
            <a:lnSpc>
              <a:spcPct val="100000"/>
            </a:lnSpc>
            <a:spcBef>
              <a:spcPct val="0"/>
            </a:spcBef>
            <a:spcAft>
              <a:spcPct val="35000"/>
            </a:spcAft>
            <a:buNone/>
          </a:pPr>
          <a:r>
            <a:rPr lang="en-US" sz="2000" kern="1200" dirty="0">
              <a:solidFill>
                <a:schemeClr val="tx1"/>
              </a:solidFill>
              <a:latin typeface="Trebuchet MS" panose="020B0603020202020204" pitchFamily="34" charset="0"/>
            </a:rPr>
            <a:t>What critical functions would likely be impacted? Do you have work around procedures and are they documented?</a:t>
          </a:r>
        </a:p>
      </dsp:txBody>
      <dsp:txXfrm>
        <a:off x="693477" y="3288643"/>
        <a:ext cx="6350787" cy="1027339"/>
      </dsp:txXfrm>
    </dsp:sp>
    <dsp:sp modelId="{A965097E-32F1-4AB8-8C4E-2814A7596B2F}">
      <dsp:nvSpPr>
        <dsp:cNvPr id="0" name=""/>
        <dsp:cNvSpPr/>
      </dsp:nvSpPr>
      <dsp:spPr>
        <a:xfrm>
          <a:off x="32838" y="3212844"/>
          <a:ext cx="1189942" cy="1189942"/>
        </a:xfrm>
        <a:prstGeom prst="ellipse">
          <a:avLst/>
        </a:prstGeom>
        <a:solidFill>
          <a:schemeClr val="lt1">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9B43FC-100B-4A0D-A4D5-0D2D04B99064}">
      <dsp:nvSpPr>
        <dsp:cNvPr id="0" name=""/>
        <dsp:cNvSpPr/>
      </dsp:nvSpPr>
      <dsp:spPr>
        <a:xfrm>
          <a:off x="-5424454" y="-824080"/>
          <a:ext cx="6407929" cy="6407929"/>
        </a:xfrm>
        <a:prstGeom prst="blockArc">
          <a:avLst>
            <a:gd name="adj1" fmla="val 18900000"/>
            <a:gd name="adj2" fmla="val 2700000"/>
            <a:gd name="adj3" fmla="val 337"/>
          </a:avLst>
        </a:prstGeom>
        <a:noFill/>
        <a:ln w="12700" cap="rnd" cmpd="sng" algn="ctr">
          <a:solidFill>
            <a:schemeClr val="accent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8319267-C71E-43C9-94E1-827D0616C7A7}">
      <dsp:nvSpPr>
        <dsp:cNvPr id="0" name=""/>
        <dsp:cNvSpPr/>
      </dsp:nvSpPr>
      <dsp:spPr>
        <a:xfrm>
          <a:off x="598269" y="360209"/>
          <a:ext cx="6435443" cy="1151940"/>
        </a:xfrm>
        <a:prstGeom prst="rect">
          <a:avLst/>
        </a:prstGeom>
        <a:gradFill rotWithShape="0">
          <a:gsLst>
            <a:gs pos="0">
              <a:schemeClr val="accent3">
                <a:lumMod val="20000"/>
                <a:lumOff val="80000"/>
              </a:schemeClr>
            </a:gs>
            <a:gs pos="84000">
              <a:schemeClr val="accent3">
                <a:lumMod val="60000"/>
                <a:lumOff val="40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55613" tIns="50800" rIns="50800" bIns="50800" numCol="1" spcCol="1270" anchor="ctr" anchorCtr="0">
          <a:noAutofit/>
        </a:bodyPr>
        <a:lstStyle/>
        <a:p>
          <a:pPr marL="0" lvl="0" indent="0" algn="l" defTabSz="889000">
            <a:lnSpc>
              <a:spcPct val="100000"/>
            </a:lnSpc>
            <a:spcBef>
              <a:spcPct val="0"/>
            </a:spcBef>
            <a:spcAft>
              <a:spcPts val="0"/>
            </a:spcAft>
            <a:buNone/>
          </a:pPr>
          <a:r>
            <a:rPr lang="en-US" sz="2000" kern="1200" dirty="0">
              <a:solidFill>
                <a:schemeClr val="tx1"/>
              </a:solidFill>
              <a:latin typeface="Trebuchet MS" panose="020B0603020202020204" pitchFamily="34" charset="0"/>
            </a:rPr>
            <a:t>What are your primary public affairs concerns and how will you address them? What are your primary human resources concerns and how will you address them?	</a:t>
          </a:r>
        </a:p>
      </dsp:txBody>
      <dsp:txXfrm>
        <a:off x="598269" y="360209"/>
        <a:ext cx="6435443" cy="1151940"/>
      </dsp:txXfrm>
    </dsp:sp>
    <dsp:sp modelId="{07CB3071-D555-47DA-A36A-69EB91531FD8}">
      <dsp:nvSpPr>
        <dsp:cNvPr id="0" name=""/>
        <dsp:cNvSpPr/>
      </dsp:nvSpPr>
      <dsp:spPr>
        <a:xfrm>
          <a:off x="22255" y="356982"/>
          <a:ext cx="1189942" cy="1189942"/>
        </a:xfrm>
        <a:prstGeom prst="ellipse">
          <a:avLst/>
        </a:prstGeom>
        <a:solidFill>
          <a:schemeClr val="lt1">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DE6538-27BD-44AF-A1A8-CA8F6B10FDD2}">
      <dsp:nvSpPr>
        <dsp:cNvPr id="0" name=""/>
        <dsp:cNvSpPr/>
      </dsp:nvSpPr>
      <dsp:spPr>
        <a:xfrm>
          <a:off x="876403" y="1832863"/>
          <a:ext cx="6178469" cy="1094042"/>
        </a:xfrm>
        <a:prstGeom prst="rect">
          <a:avLst/>
        </a:prstGeom>
        <a:gradFill rotWithShape="0">
          <a:gsLst>
            <a:gs pos="0">
              <a:schemeClr val="accent3">
                <a:lumMod val="20000"/>
                <a:lumOff val="80000"/>
              </a:schemeClr>
            </a:gs>
            <a:gs pos="84000">
              <a:schemeClr val="accent3">
                <a:lumMod val="60000"/>
                <a:lumOff val="40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55613" tIns="50800" rIns="50800" bIns="50800" numCol="1" spcCol="1270" anchor="ctr" anchorCtr="0">
          <a:noAutofit/>
        </a:bodyPr>
        <a:lstStyle/>
        <a:p>
          <a:pPr marL="0" lvl="0" indent="0" algn="l" defTabSz="889000">
            <a:lnSpc>
              <a:spcPct val="100000"/>
            </a:lnSpc>
            <a:spcBef>
              <a:spcPct val="0"/>
            </a:spcBef>
            <a:spcAft>
              <a:spcPct val="35000"/>
            </a:spcAft>
            <a:buNone/>
          </a:pPr>
          <a:r>
            <a:rPr lang="en-US" sz="2000" kern="1200" dirty="0">
              <a:solidFill>
                <a:schemeClr val="tx1"/>
              </a:solidFill>
              <a:latin typeface="Trebuchet MS" panose="020B0603020202020204" pitchFamily="34" charset="0"/>
            </a:rPr>
            <a:t>What customer/partners/vendor and/or regulatory entities do you notify?</a:t>
          </a:r>
        </a:p>
      </dsp:txBody>
      <dsp:txXfrm>
        <a:off x="876403" y="1832863"/>
        <a:ext cx="6178469" cy="1094042"/>
      </dsp:txXfrm>
    </dsp:sp>
    <dsp:sp modelId="{3F8116AC-FAC3-4E95-9865-93CCFEB191B9}">
      <dsp:nvSpPr>
        <dsp:cNvPr id="0" name=""/>
        <dsp:cNvSpPr/>
      </dsp:nvSpPr>
      <dsp:spPr>
        <a:xfrm>
          <a:off x="368290" y="1784913"/>
          <a:ext cx="1189942" cy="1189942"/>
        </a:xfrm>
        <a:prstGeom prst="ellipse">
          <a:avLst/>
        </a:prstGeom>
        <a:solidFill>
          <a:schemeClr val="lt1">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131CE4A-9776-44F4-BC03-867682E21374}">
      <dsp:nvSpPr>
        <dsp:cNvPr id="0" name=""/>
        <dsp:cNvSpPr/>
      </dsp:nvSpPr>
      <dsp:spPr>
        <a:xfrm>
          <a:off x="629420" y="3505569"/>
          <a:ext cx="6447700" cy="847924"/>
        </a:xfrm>
        <a:prstGeom prst="rect">
          <a:avLst/>
        </a:prstGeom>
        <a:gradFill rotWithShape="0">
          <a:gsLst>
            <a:gs pos="0">
              <a:schemeClr val="accent3">
                <a:lumMod val="20000"/>
                <a:lumOff val="80000"/>
              </a:schemeClr>
            </a:gs>
            <a:gs pos="84000">
              <a:schemeClr val="accent3">
                <a:lumMod val="60000"/>
                <a:lumOff val="40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55613" tIns="50800" rIns="50800" bIns="50800" numCol="1" spcCol="1270" anchor="ctr" anchorCtr="0">
          <a:noAutofit/>
        </a:bodyPr>
        <a:lstStyle/>
        <a:p>
          <a:pPr marL="0" lvl="0" indent="0" algn="l" defTabSz="889000">
            <a:lnSpc>
              <a:spcPct val="100000"/>
            </a:lnSpc>
            <a:spcBef>
              <a:spcPct val="0"/>
            </a:spcBef>
            <a:spcAft>
              <a:spcPct val="35000"/>
            </a:spcAft>
            <a:buNone/>
          </a:pPr>
          <a:r>
            <a:rPr lang="en-US" sz="2000" kern="1200" dirty="0">
              <a:solidFill>
                <a:schemeClr val="tx1"/>
              </a:solidFill>
              <a:latin typeface="Trebuchet MS" panose="020B0603020202020204" pitchFamily="34" charset="0"/>
            </a:rPr>
            <a:t>What cascading effects can you think of that may result from this scenario?</a:t>
          </a:r>
        </a:p>
      </dsp:txBody>
      <dsp:txXfrm>
        <a:off x="629420" y="3505569"/>
        <a:ext cx="6447700" cy="847924"/>
      </dsp:txXfrm>
    </dsp:sp>
    <dsp:sp modelId="{A965097E-32F1-4AB8-8C4E-2814A7596B2F}">
      <dsp:nvSpPr>
        <dsp:cNvPr id="0" name=""/>
        <dsp:cNvSpPr/>
      </dsp:nvSpPr>
      <dsp:spPr>
        <a:xfrm>
          <a:off x="22255" y="3212844"/>
          <a:ext cx="1189942" cy="1189942"/>
        </a:xfrm>
        <a:prstGeom prst="ellipse">
          <a:avLst/>
        </a:prstGeom>
        <a:solidFill>
          <a:schemeClr val="lt1">
            <a:hueOff val="0"/>
            <a:satOff val="0"/>
            <a:lumOff val="0"/>
            <a:alphaOff val="0"/>
          </a:schemeClr>
        </a:solidFill>
        <a:ln w="12700"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F81CEA5-62FD-4C83-BDE3-91DFB9827D8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FA1CBFD-6AD0-48C4-B91B-58830F6F4C3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F869721-F543-4A6C-BF9D-65D7CC540427}" type="datetimeFigureOut">
              <a:rPr lang="en-US" smtClean="0"/>
              <a:t>10/11/2022</a:t>
            </a:fld>
            <a:endParaRPr lang="en-US" dirty="0"/>
          </a:p>
        </p:txBody>
      </p:sp>
      <p:sp>
        <p:nvSpPr>
          <p:cNvPr id="4" name="Footer Placeholder 3">
            <a:extLst>
              <a:ext uri="{FF2B5EF4-FFF2-40B4-BE49-F238E27FC236}">
                <a16:creationId xmlns:a16="http://schemas.microsoft.com/office/drawing/2014/main" id="{A9E55D22-46A3-4B8C-AD40-252FE7896C3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E70DCEF-9071-4B17-801B-37B4465C8E1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90168E-626C-4E60-93C0-A00D25609468}" type="slidenum">
              <a:rPr lang="en-US" smtClean="0"/>
              <a:t>‹#›</a:t>
            </a:fld>
            <a:endParaRPr lang="en-US" dirty="0"/>
          </a:p>
        </p:txBody>
      </p:sp>
    </p:spTree>
    <p:extLst>
      <p:ext uri="{BB962C8B-B14F-4D97-AF65-F5344CB8AC3E}">
        <p14:creationId xmlns:p14="http://schemas.microsoft.com/office/powerpoint/2010/main" val="3749347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32326A-4C88-4AFB-AA5B-5919D81DFF5B}" type="datetimeFigureOut">
              <a:rPr lang="en-US" smtClean="0"/>
              <a:t>10/11/2022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B3AB32-59DF-41F1-9618-EDFBF5049629}" type="slidenum">
              <a:rPr lang="en-US" smtClean="0"/>
              <a:t>‹#›</a:t>
            </a:fld>
            <a:endParaRPr lang="en-US" dirty="0"/>
          </a:p>
        </p:txBody>
      </p:sp>
    </p:spTree>
    <p:extLst>
      <p:ext uri="{BB962C8B-B14F-4D97-AF65-F5344CB8AC3E}">
        <p14:creationId xmlns:p14="http://schemas.microsoft.com/office/powerpoint/2010/main" val="3661805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1</a:t>
            </a:fld>
            <a:endParaRPr lang="en-US" dirty="0"/>
          </a:p>
        </p:txBody>
      </p:sp>
    </p:spTree>
    <p:extLst>
      <p:ext uri="{BB962C8B-B14F-4D97-AF65-F5344CB8AC3E}">
        <p14:creationId xmlns:p14="http://schemas.microsoft.com/office/powerpoint/2010/main" val="1390047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15</a:t>
            </a:fld>
            <a:endParaRPr lang="en-US" dirty="0"/>
          </a:p>
        </p:txBody>
      </p:sp>
    </p:spTree>
    <p:extLst>
      <p:ext uri="{BB962C8B-B14F-4D97-AF65-F5344CB8AC3E}">
        <p14:creationId xmlns:p14="http://schemas.microsoft.com/office/powerpoint/2010/main" val="4089604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19</a:t>
            </a:fld>
            <a:endParaRPr lang="en-US" dirty="0"/>
          </a:p>
        </p:txBody>
      </p:sp>
    </p:spTree>
    <p:extLst>
      <p:ext uri="{BB962C8B-B14F-4D97-AF65-F5344CB8AC3E}">
        <p14:creationId xmlns:p14="http://schemas.microsoft.com/office/powerpoint/2010/main" val="1046714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2</a:t>
            </a:fld>
            <a:endParaRPr lang="en-US" dirty="0"/>
          </a:p>
        </p:txBody>
      </p:sp>
    </p:spTree>
    <p:extLst>
      <p:ext uri="{BB962C8B-B14F-4D97-AF65-F5344CB8AC3E}">
        <p14:creationId xmlns:p14="http://schemas.microsoft.com/office/powerpoint/2010/main" val="3056677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logos from supporting agencies</a:t>
            </a:r>
          </a:p>
        </p:txBody>
      </p:sp>
      <p:sp>
        <p:nvSpPr>
          <p:cNvPr id="4" name="Slide Number Placeholder 3"/>
          <p:cNvSpPr>
            <a:spLocks noGrp="1"/>
          </p:cNvSpPr>
          <p:nvPr>
            <p:ph type="sldNum" sz="quarter" idx="5"/>
          </p:nvPr>
        </p:nvSpPr>
        <p:spPr/>
        <p:txBody>
          <a:bodyPr/>
          <a:lstStyle/>
          <a:p>
            <a:fld id="{C6B3AB32-59DF-41F1-9618-EDFBF5049629}" type="slidenum">
              <a:rPr lang="en-US" smtClean="0"/>
              <a:t>3</a:t>
            </a:fld>
            <a:endParaRPr lang="en-US" dirty="0"/>
          </a:p>
        </p:txBody>
      </p:sp>
    </p:spTree>
    <p:extLst>
      <p:ext uri="{BB962C8B-B14F-4D97-AF65-F5344CB8AC3E}">
        <p14:creationId xmlns:p14="http://schemas.microsoft.com/office/powerpoint/2010/main" val="720903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Solomon Picture</a:t>
            </a:r>
          </a:p>
        </p:txBody>
      </p:sp>
      <p:sp>
        <p:nvSpPr>
          <p:cNvPr id="4" name="Slide Number Placeholder 3"/>
          <p:cNvSpPr>
            <a:spLocks noGrp="1"/>
          </p:cNvSpPr>
          <p:nvPr>
            <p:ph type="sldNum" sz="quarter" idx="5"/>
          </p:nvPr>
        </p:nvSpPr>
        <p:spPr/>
        <p:txBody>
          <a:bodyPr/>
          <a:lstStyle/>
          <a:p>
            <a:fld id="{C6B3AB32-59DF-41F1-9618-EDFBF5049629}" type="slidenum">
              <a:rPr lang="en-US" smtClean="0"/>
              <a:t>4</a:t>
            </a:fld>
            <a:endParaRPr lang="en-US" dirty="0"/>
          </a:p>
        </p:txBody>
      </p:sp>
    </p:spTree>
    <p:extLst>
      <p:ext uri="{BB962C8B-B14F-4D97-AF65-F5344CB8AC3E}">
        <p14:creationId xmlns:p14="http://schemas.microsoft.com/office/powerpoint/2010/main" val="3218929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5</a:t>
            </a:fld>
            <a:endParaRPr lang="en-US" dirty="0"/>
          </a:p>
        </p:txBody>
      </p:sp>
    </p:spTree>
    <p:extLst>
      <p:ext uri="{BB962C8B-B14F-4D97-AF65-F5344CB8AC3E}">
        <p14:creationId xmlns:p14="http://schemas.microsoft.com/office/powerpoint/2010/main" val="1380185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9</a:t>
            </a:fld>
            <a:endParaRPr lang="en-US" dirty="0"/>
          </a:p>
        </p:txBody>
      </p:sp>
    </p:spTree>
    <p:extLst>
      <p:ext uri="{BB962C8B-B14F-4D97-AF65-F5344CB8AC3E}">
        <p14:creationId xmlns:p14="http://schemas.microsoft.com/office/powerpoint/2010/main" val="3505115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10</a:t>
            </a:fld>
            <a:endParaRPr lang="en-US" dirty="0"/>
          </a:p>
        </p:txBody>
      </p:sp>
    </p:spTree>
    <p:extLst>
      <p:ext uri="{BB962C8B-B14F-4D97-AF65-F5344CB8AC3E}">
        <p14:creationId xmlns:p14="http://schemas.microsoft.com/office/powerpoint/2010/main" val="2153247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12</a:t>
            </a:fld>
            <a:endParaRPr lang="en-US" dirty="0"/>
          </a:p>
        </p:txBody>
      </p:sp>
    </p:spTree>
    <p:extLst>
      <p:ext uri="{BB962C8B-B14F-4D97-AF65-F5344CB8AC3E}">
        <p14:creationId xmlns:p14="http://schemas.microsoft.com/office/powerpoint/2010/main" val="3591931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13</a:t>
            </a:fld>
            <a:endParaRPr lang="en-US" dirty="0"/>
          </a:p>
        </p:txBody>
      </p:sp>
    </p:spTree>
    <p:extLst>
      <p:ext uri="{BB962C8B-B14F-4D97-AF65-F5344CB8AC3E}">
        <p14:creationId xmlns:p14="http://schemas.microsoft.com/office/powerpoint/2010/main" val="614966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10/11/2022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3018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470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10/11/2022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52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9981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10/11/2022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9290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716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8574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10/11/2022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1164318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269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10/11/2022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329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080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10/11/2022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28555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jpeg"/><Relationship Id="rId7" Type="http://schemas.openxmlformats.org/officeDocument/2006/relationships/diagramColors" Target="../diagrams/colors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jpeg"/><Relationship Id="rId7" Type="http://schemas.openxmlformats.org/officeDocument/2006/relationships/diagramColors" Target="../diagrams/colors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jpe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93D4EDA-58E0-40CC-B3CA-14CDEB349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Digital Connections">
            <a:extLst>
              <a:ext uri="{FF2B5EF4-FFF2-40B4-BE49-F238E27FC236}">
                <a16:creationId xmlns:a16="http://schemas.microsoft.com/office/drawing/2014/main" id="{3840F91C-EDD0-4D4E-A4AB-E6C77856C88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3265" t="9091" r="3502" b="-1"/>
          <a:stretch/>
        </p:blipFill>
        <p:spPr>
          <a:xfrm>
            <a:off x="20" y="10"/>
            <a:ext cx="12191980" cy="6857990"/>
          </a:xfrm>
          <a:prstGeom prst="rect">
            <a:avLst/>
          </a:prstGeom>
        </p:spPr>
      </p:pic>
      <p:grpSp>
        <p:nvGrpSpPr>
          <p:cNvPr id="17" name="Group 16">
            <a:extLst>
              <a:ext uri="{FF2B5EF4-FFF2-40B4-BE49-F238E27FC236}">
                <a16:creationId xmlns:a16="http://schemas.microsoft.com/office/drawing/2014/main" id="{AA9EB0BC-A85E-4C26-B355-5DFCEF6CCB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18" name="Rectangle 17">
              <a:extLst>
                <a:ext uri="{FF2B5EF4-FFF2-40B4-BE49-F238E27FC236}">
                  <a16:creationId xmlns:a16="http://schemas.microsoft.com/office/drawing/2014/main" id="{3643E56B-BD42-413D-B17D-7958270F5D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96C04F74-9467-4FA5-95DC-8D481A2974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D73DE1C3-5C37-42E9-A3F0-256F193832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4A2E7EC3-E07C-46CE-9B25-41865A506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732" y="4428067"/>
            <a:ext cx="11260667" cy="1962497"/>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02C5318-1A1E-49D0-B2E2-A4B0FA9E8A40}"/>
              </a:ext>
            </a:extLst>
          </p:cNvPr>
          <p:cNvSpPr>
            <a:spLocks noGrp="1"/>
          </p:cNvSpPr>
          <p:nvPr>
            <p:ph type="ctrTitle"/>
          </p:nvPr>
        </p:nvSpPr>
        <p:spPr>
          <a:xfrm>
            <a:off x="581191" y="4572000"/>
            <a:ext cx="10993549" cy="895244"/>
          </a:xfrm>
          <a:solidFill>
            <a:schemeClr val="accent3">
              <a:lumMod val="20000"/>
              <a:lumOff val="80000"/>
            </a:schemeClr>
          </a:solidFill>
        </p:spPr>
        <p:txBody>
          <a:bodyPr>
            <a:noAutofit/>
          </a:bodyPr>
          <a:lstStyle/>
          <a:p>
            <a:r>
              <a:rPr lang="en-US" sz="6000" dirty="0">
                <a:solidFill>
                  <a:schemeClr val="tx1"/>
                </a:solidFill>
                <a:latin typeface="Trebuchet MS" panose="020B0603020202020204" pitchFamily="34" charset="0"/>
              </a:rPr>
              <a:t>Access Denied</a:t>
            </a:r>
          </a:p>
        </p:txBody>
      </p:sp>
      <p:sp>
        <p:nvSpPr>
          <p:cNvPr id="3" name="Subtitle 2">
            <a:extLst>
              <a:ext uri="{FF2B5EF4-FFF2-40B4-BE49-F238E27FC236}">
                <a16:creationId xmlns:a16="http://schemas.microsoft.com/office/drawing/2014/main" id="{48B6CF59-4E5B-494D-A2F7-97ADD01E6497}"/>
              </a:ext>
            </a:extLst>
          </p:cNvPr>
          <p:cNvSpPr>
            <a:spLocks noGrp="1"/>
          </p:cNvSpPr>
          <p:nvPr>
            <p:ph type="subTitle" idx="1"/>
          </p:nvPr>
        </p:nvSpPr>
        <p:spPr>
          <a:xfrm>
            <a:off x="581194" y="5467246"/>
            <a:ext cx="10993546" cy="484822"/>
          </a:xfrm>
          <a:solidFill>
            <a:schemeClr val="accent3">
              <a:lumMod val="20000"/>
              <a:lumOff val="80000"/>
            </a:schemeClr>
          </a:solidFill>
        </p:spPr>
        <p:txBody>
          <a:bodyPr>
            <a:normAutofit/>
          </a:bodyPr>
          <a:lstStyle/>
          <a:p>
            <a:r>
              <a:rPr lang="en-US" sz="2000" dirty="0">
                <a:solidFill>
                  <a:schemeClr val="tx1"/>
                </a:solidFill>
                <a:latin typeface="Trebuchet MS" panose="020B0603020202020204" pitchFamily="34" charset="0"/>
              </a:rPr>
              <a:t>Delaware Statewide COOP Exercise</a:t>
            </a:r>
          </a:p>
        </p:txBody>
      </p:sp>
    </p:spTree>
    <p:extLst>
      <p:ext uri="{BB962C8B-B14F-4D97-AF65-F5344CB8AC3E}">
        <p14:creationId xmlns:p14="http://schemas.microsoft.com/office/powerpoint/2010/main" val="1487700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79F11E2-8BA5-4C5C-AE7C-361E5EA011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C00E1DA-EC7C-40FC-95E3-11FDCD2E42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14" name="Group 13">
            <a:extLst>
              <a:ext uri="{FF2B5EF4-FFF2-40B4-BE49-F238E27FC236}">
                <a16:creationId xmlns:a16="http://schemas.microsoft.com/office/drawing/2014/main" id="{9A421166-2996-41A7-B094-AE5316F347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15" name="Rectangle 14">
              <a:extLst>
                <a:ext uri="{FF2B5EF4-FFF2-40B4-BE49-F238E27FC236}">
                  <a16:creationId xmlns:a16="http://schemas.microsoft.com/office/drawing/2014/main" id="{FDBB1B92-A3EB-43E4-8FAB-D20E8ED14C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3F3972F4-FE7E-48EA-AAD8-9BE5750A66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221614E5-870B-4D5E-A43B-8FF7E53234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0F87E73C-2B1A-4602-BFBE-CFE1E55D9B38}"/>
              </a:ext>
            </a:extLst>
          </p:cNvPr>
          <p:cNvSpPr>
            <a:spLocks noGrp="1"/>
          </p:cNvSpPr>
          <p:nvPr>
            <p:ph type="ctrTitle"/>
          </p:nvPr>
        </p:nvSpPr>
        <p:spPr>
          <a:xfrm>
            <a:off x="8169211" y="2555619"/>
            <a:ext cx="3449191" cy="1396179"/>
          </a:xfrm>
          <a:solidFill>
            <a:schemeClr val="accent3">
              <a:lumMod val="20000"/>
              <a:lumOff val="80000"/>
            </a:schemeClr>
          </a:solidFill>
        </p:spPr>
        <p:txBody>
          <a:bodyPr>
            <a:normAutofit/>
          </a:bodyPr>
          <a:lstStyle/>
          <a:p>
            <a:pPr algn="ctr"/>
            <a:r>
              <a:rPr lang="en-US" sz="3200" b="1" dirty="0">
                <a:solidFill>
                  <a:schemeClr val="tx1"/>
                </a:solidFill>
                <a:latin typeface="Trebuchet MS" panose="020B0603020202020204" pitchFamily="34" charset="0"/>
              </a:rPr>
              <a:t>15 Minute Break</a:t>
            </a:r>
          </a:p>
        </p:txBody>
      </p:sp>
      <p:pic>
        <p:nvPicPr>
          <p:cNvPr id="5" name="Picture 4" descr="Digital Numbers">
            <a:extLst>
              <a:ext uri="{FF2B5EF4-FFF2-40B4-BE49-F238E27FC236}">
                <a16:creationId xmlns:a16="http://schemas.microsoft.com/office/drawing/2014/main" id="{A21EA617-6D48-425F-97A8-7FEC82C8F40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2189" r="9642" b="1"/>
          <a:stretch/>
        </p:blipFill>
        <p:spPr>
          <a:xfrm>
            <a:off x="446534" y="723899"/>
            <a:ext cx="7498616" cy="5676901"/>
          </a:xfrm>
          <a:prstGeom prst="rect">
            <a:avLst/>
          </a:prstGeom>
        </p:spPr>
      </p:pic>
    </p:spTree>
    <p:extLst>
      <p:ext uri="{BB962C8B-B14F-4D97-AF65-F5344CB8AC3E}">
        <p14:creationId xmlns:p14="http://schemas.microsoft.com/office/powerpoint/2010/main" val="3957612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FB7FA-6F30-4F33-8A0E-1CDBFA656673}"/>
              </a:ext>
            </a:extLst>
          </p:cNvPr>
          <p:cNvSpPr>
            <a:spLocks noGrp="1"/>
          </p:cNvSpPr>
          <p:nvPr>
            <p:ph type="title"/>
          </p:nvPr>
        </p:nvSpPr>
        <p:spPr>
          <a:xfrm>
            <a:off x="716364" y="559032"/>
            <a:ext cx="11029616" cy="1013800"/>
          </a:xfrm>
          <a:solidFill>
            <a:schemeClr val="accent3">
              <a:lumMod val="20000"/>
              <a:lumOff val="80000"/>
            </a:schemeClr>
          </a:solidFill>
        </p:spPr>
        <p:txBody>
          <a:bodyPr>
            <a:normAutofit/>
          </a:bodyPr>
          <a:lstStyle/>
          <a:p>
            <a:r>
              <a:rPr lang="en-US" sz="3200" b="1" dirty="0">
                <a:solidFill>
                  <a:schemeClr val="tx1"/>
                </a:solidFill>
                <a:latin typeface="Trebuchet MS" panose="020B0603020202020204" pitchFamily="34" charset="0"/>
              </a:rPr>
              <a:t>Module 2: Active Cyber Incident </a:t>
            </a:r>
          </a:p>
        </p:txBody>
      </p:sp>
      <p:sp>
        <p:nvSpPr>
          <p:cNvPr id="3" name="Content Placeholder 2">
            <a:extLst>
              <a:ext uri="{FF2B5EF4-FFF2-40B4-BE49-F238E27FC236}">
                <a16:creationId xmlns:a16="http://schemas.microsoft.com/office/drawing/2014/main" id="{55399AEC-C717-44E3-B61C-668251F97DC8}"/>
              </a:ext>
            </a:extLst>
          </p:cNvPr>
          <p:cNvSpPr>
            <a:spLocks noGrp="1"/>
          </p:cNvSpPr>
          <p:nvPr>
            <p:ph idx="1"/>
          </p:nvPr>
        </p:nvSpPr>
        <p:spPr>
          <a:xfrm>
            <a:off x="716365" y="1710802"/>
            <a:ext cx="11029615" cy="4588166"/>
          </a:xfrm>
          <a:gradFill>
            <a:gsLst>
              <a:gs pos="0">
                <a:schemeClr val="accent3">
                  <a:lumMod val="20000"/>
                  <a:lumOff val="80000"/>
                </a:schemeClr>
              </a:gs>
              <a:gs pos="84000">
                <a:schemeClr val="accent3">
                  <a:lumMod val="60000"/>
                  <a:lumOff val="40000"/>
                </a:schemeClr>
              </a:gs>
            </a:gsLst>
            <a:lin ang="5400000" scaled="0"/>
          </a:gradFill>
        </p:spPr>
        <p:txBody>
          <a:bodyPr>
            <a:normAutofit/>
          </a:bodyPr>
          <a:lstStyle/>
          <a:p>
            <a:pPr marL="342900" marR="0" lvl="0" indent="-342900">
              <a:lnSpc>
                <a:spcPct val="115000"/>
              </a:lnSpc>
              <a:spcBef>
                <a:spcPts val="0"/>
              </a:spcBef>
              <a:spcAft>
                <a:spcPts val="0"/>
              </a:spcAft>
              <a:buFont typeface="Symbol" panose="05050102010706020507" pitchFamily="18" charset="2"/>
              <a:buChar char=""/>
            </a:pPr>
            <a:r>
              <a:rPr lang="en-US" sz="2000" dirty="0">
                <a:solidFill>
                  <a:schemeClr val="tx1"/>
                </a:solidFill>
                <a:effectLst/>
                <a:latin typeface="Trebuchet MS" panose="020B0603020202020204" pitchFamily="34" charset="0"/>
                <a:ea typeface="Times New Roman" panose="02020603050405020304" pitchFamily="18" charset="0"/>
                <a:cs typeface="Arial" panose="020B0604020202020204" pitchFamily="34" charset="0"/>
              </a:rPr>
              <a:t>Your IT staff conducts a routine review of intrusion detection system logs and discovers unusual traffic on your organization’s printer ports. There is a significant amount of data leaving the printer ports and going to external IP addresses. </a:t>
            </a:r>
          </a:p>
          <a:p>
            <a:pPr marL="342900" marR="0" lvl="0" indent="-342900">
              <a:lnSpc>
                <a:spcPct val="115000"/>
              </a:lnSpc>
              <a:spcBef>
                <a:spcPts val="0"/>
              </a:spcBef>
              <a:spcAft>
                <a:spcPts val="0"/>
              </a:spcAft>
              <a:buFont typeface="Symbol" panose="05050102010706020507" pitchFamily="18" charset="2"/>
              <a:buChar char=""/>
            </a:pPr>
            <a:endParaRPr lang="en-US" sz="1050" dirty="0">
              <a:solidFill>
                <a:schemeClr val="tx1"/>
              </a:solidFill>
              <a:effectLst/>
              <a:latin typeface="Trebuchet MS" panose="020B0603020202020204" pitchFamily="34" charset="0"/>
              <a:ea typeface="Times New Roman" panose="02020603050405020304" pitchFamily="18" charset="0"/>
              <a:cs typeface="Arial" panose="020B060402020202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2000" dirty="0">
                <a:solidFill>
                  <a:schemeClr val="tx1"/>
                </a:solidFill>
                <a:effectLst/>
                <a:latin typeface="Trebuchet MS" panose="020B0603020202020204" pitchFamily="34" charset="0"/>
                <a:ea typeface="Times New Roman" panose="02020603050405020304" pitchFamily="18" charset="0"/>
                <a:cs typeface="Arial" panose="020B0604020202020204" pitchFamily="34" charset="0"/>
              </a:rPr>
              <a:t>Your employees notice several cosmetic changes to the organization’s website. They also note that a commonly used link now directs users to an unrelated website.</a:t>
            </a:r>
          </a:p>
          <a:p>
            <a:pPr marL="342900" marR="0" lvl="0" indent="-342900">
              <a:lnSpc>
                <a:spcPct val="115000"/>
              </a:lnSpc>
              <a:spcBef>
                <a:spcPts val="0"/>
              </a:spcBef>
              <a:spcAft>
                <a:spcPts val="0"/>
              </a:spcAft>
              <a:buFont typeface="Symbol" panose="05050102010706020507" pitchFamily="18" charset="2"/>
              <a:buChar char=""/>
            </a:pPr>
            <a:endParaRPr lang="en-US" sz="1050" dirty="0">
              <a:solidFill>
                <a:schemeClr val="tx1"/>
              </a:solidFill>
              <a:effectLst/>
              <a:latin typeface="Trebuchet MS" panose="020B0603020202020204" pitchFamily="34" charset="0"/>
              <a:ea typeface="Times New Roman" panose="02020603050405020304" pitchFamily="18" charset="0"/>
              <a:cs typeface="Arial" panose="020B060402020202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2000" dirty="0">
                <a:solidFill>
                  <a:schemeClr val="tx1"/>
                </a:solidFill>
                <a:effectLst/>
                <a:latin typeface="Trebuchet MS" panose="020B0603020202020204" pitchFamily="34" charset="0"/>
                <a:ea typeface="Times New Roman" panose="02020603050405020304" pitchFamily="18" charset="0"/>
                <a:cs typeface="Arial" panose="020B0604020202020204" pitchFamily="34" charset="0"/>
              </a:rPr>
              <a:t>Red screens appear on computers throughout your organization. All appear to have been infected with the same ransomware. A message is displayed demanding payment of Bitcoin, valued at approximately $53,000.00, for the decryption key and warning the key will expire unless payment is received within 48 hours.  </a:t>
            </a:r>
          </a:p>
          <a:p>
            <a:endParaRPr lang="en-US" dirty="0"/>
          </a:p>
        </p:txBody>
      </p:sp>
    </p:spTree>
    <p:extLst>
      <p:ext uri="{BB962C8B-B14F-4D97-AF65-F5344CB8AC3E}">
        <p14:creationId xmlns:p14="http://schemas.microsoft.com/office/powerpoint/2010/main" val="1046525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4AE9D071-98CF-435C-BD2B-976514544D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Content Placeholder 4" descr="Digital Numbers">
            <a:extLst>
              <a:ext uri="{FF2B5EF4-FFF2-40B4-BE49-F238E27FC236}">
                <a16:creationId xmlns:a16="http://schemas.microsoft.com/office/drawing/2014/main" id="{EA70616B-E344-4856-8DF9-707C2623661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10681" r="9091" b="12711"/>
          <a:stretch/>
        </p:blipFill>
        <p:spPr>
          <a:xfrm>
            <a:off x="0" y="0"/>
            <a:ext cx="12191980" cy="6857990"/>
          </a:xfrm>
          <a:prstGeom prst="rect">
            <a:avLst/>
          </a:prstGeom>
        </p:spPr>
      </p:pic>
      <p:grpSp>
        <p:nvGrpSpPr>
          <p:cNvPr id="15" name="Group 14">
            <a:extLst>
              <a:ext uri="{FF2B5EF4-FFF2-40B4-BE49-F238E27FC236}">
                <a16:creationId xmlns:a16="http://schemas.microsoft.com/office/drawing/2014/main" id="{D619FC33-16ED-4246-9596-BEFEB55E4C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8067" y="457200"/>
            <a:ext cx="7507083" cy="5935132"/>
            <a:chOff x="438067" y="457200"/>
            <a:chExt cx="7507083" cy="5935132"/>
          </a:xfrm>
        </p:grpSpPr>
        <p:sp>
          <p:nvSpPr>
            <p:cNvPr id="16" name="Rectangle 15">
              <a:extLst>
                <a:ext uri="{FF2B5EF4-FFF2-40B4-BE49-F238E27FC236}">
                  <a16:creationId xmlns:a16="http://schemas.microsoft.com/office/drawing/2014/main" id="{2EEA80E1-F99F-4009-837F-2F72F8A5D5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7" y="618067"/>
              <a:ext cx="7503665" cy="5774265"/>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0230AF9A-4641-4BD8-9F95-9607CD3040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8703D4EC-9389-41B6-B88B-B6FDC8CD33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7F2616EE-270D-4F4C-BA1F-2708D387B800}"/>
              </a:ext>
            </a:extLst>
          </p:cNvPr>
          <p:cNvSpPr>
            <a:spLocks noGrp="1"/>
          </p:cNvSpPr>
          <p:nvPr>
            <p:ph type="title"/>
          </p:nvPr>
        </p:nvSpPr>
        <p:spPr>
          <a:xfrm>
            <a:off x="583099" y="605761"/>
            <a:ext cx="7213600" cy="1121871"/>
          </a:xfrm>
          <a:solidFill>
            <a:schemeClr val="accent3">
              <a:lumMod val="20000"/>
              <a:lumOff val="80000"/>
            </a:schemeClr>
          </a:solidFill>
        </p:spPr>
        <p:txBody>
          <a:bodyPr anchor="ctr">
            <a:normAutofit/>
          </a:bodyPr>
          <a:lstStyle/>
          <a:p>
            <a:pPr algn="ctr"/>
            <a:r>
              <a:rPr lang="en-US" sz="3200" b="1" dirty="0">
                <a:solidFill>
                  <a:schemeClr val="tx1"/>
                </a:solidFill>
                <a:latin typeface="Trebuchet MS" panose="020B0603020202020204" pitchFamily="34" charset="0"/>
              </a:rPr>
              <a:t>Module 2: Brief Back</a:t>
            </a:r>
          </a:p>
        </p:txBody>
      </p:sp>
      <p:graphicFrame>
        <p:nvGraphicFramePr>
          <p:cNvPr id="6" name="Content Placeholder 5" descr="SmartArt">
            <a:extLst>
              <a:ext uri="{FF2B5EF4-FFF2-40B4-BE49-F238E27FC236}">
                <a16:creationId xmlns:a16="http://schemas.microsoft.com/office/drawing/2014/main" id="{BF629521-FFD2-45DA-9D1D-A5F09BD5A2D9}"/>
              </a:ext>
            </a:extLst>
          </p:cNvPr>
          <p:cNvGraphicFramePr>
            <a:graphicFrameLocks noGrp="1"/>
          </p:cNvGraphicFramePr>
          <p:nvPr>
            <p:ph idx="1"/>
            <p:extLst>
              <p:ext uri="{D42A27DB-BD31-4B8C-83A1-F6EECF244321}">
                <p14:modId xmlns:p14="http://schemas.microsoft.com/office/powerpoint/2010/main" val="1395526132"/>
              </p:ext>
            </p:extLst>
          </p:nvPr>
        </p:nvGraphicFramePr>
        <p:xfrm>
          <a:off x="719571" y="1492469"/>
          <a:ext cx="7077128" cy="475976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78201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79F11E2-8BA5-4C5C-AE7C-361E5EA011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C00E1DA-EC7C-40FC-95E3-11FDCD2E42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14" name="Group 13">
            <a:extLst>
              <a:ext uri="{FF2B5EF4-FFF2-40B4-BE49-F238E27FC236}">
                <a16:creationId xmlns:a16="http://schemas.microsoft.com/office/drawing/2014/main" id="{9A421166-2996-41A7-B094-AE5316F347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15" name="Rectangle 14">
              <a:extLst>
                <a:ext uri="{FF2B5EF4-FFF2-40B4-BE49-F238E27FC236}">
                  <a16:creationId xmlns:a16="http://schemas.microsoft.com/office/drawing/2014/main" id="{FDBB1B92-A3EB-43E4-8FAB-D20E8ED14C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3F3972F4-FE7E-48EA-AAD8-9BE5750A66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221614E5-870B-4D5E-A43B-8FF7E53234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0F87E73C-2B1A-4602-BFBE-CFE1E55D9B38}"/>
              </a:ext>
            </a:extLst>
          </p:cNvPr>
          <p:cNvSpPr>
            <a:spLocks noGrp="1"/>
          </p:cNvSpPr>
          <p:nvPr>
            <p:ph type="ctrTitle"/>
          </p:nvPr>
        </p:nvSpPr>
        <p:spPr>
          <a:xfrm>
            <a:off x="8169211" y="2555619"/>
            <a:ext cx="3449191" cy="1404131"/>
          </a:xfrm>
          <a:solidFill>
            <a:schemeClr val="accent3">
              <a:lumMod val="20000"/>
              <a:lumOff val="80000"/>
            </a:schemeClr>
          </a:solidFill>
        </p:spPr>
        <p:txBody>
          <a:bodyPr>
            <a:normAutofit/>
          </a:bodyPr>
          <a:lstStyle/>
          <a:p>
            <a:pPr algn="ctr"/>
            <a:r>
              <a:rPr lang="en-US" sz="3200" b="1" dirty="0">
                <a:solidFill>
                  <a:schemeClr val="tx1"/>
                </a:solidFill>
                <a:latin typeface="Trebuchet MS" panose="020B0603020202020204" pitchFamily="34" charset="0"/>
              </a:rPr>
              <a:t>45 Minute Lunch</a:t>
            </a:r>
          </a:p>
        </p:txBody>
      </p:sp>
      <p:pic>
        <p:nvPicPr>
          <p:cNvPr id="5" name="Picture 4" descr="Digital Numbers">
            <a:extLst>
              <a:ext uri="{FF2B5EF4-FFF2-40B4-BE49-F238E27FC236}">
                <a16:creationId xmlns:a16="http://schemas.microsoft.com/office/drawing/2014/main" id="{A21EA617-6D48-425F-97A8-7FEC82C8F40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2189" r="9642" b="1"/>
          <a:stretch/>
        </p:blipFill>
        <p:spPr>
          <a:xfrm>
            <a:off x="446534" y="723899"/>
            <a:ext cx="7498616" cy="5676901"/>
          </a:xfrm>
          <a:prstGeom prst="rect">
            <a:avLst/>
          </a:prstGeom>
        </p:spPr>
      </p:pic>
    </p:spTree>
    <p:extLst>
      <p:ext uri="{BB962C8B-B14F-4D97-AF65-F5344CB8AC3E}">
        <p14:creationId xmlns:p14="http://schemas.microsoft.com/office/powerpoint/2010/main" val="1872271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27708-91E2-4F2F-9577-D638C06FA66E}"/>
              </a:ext>
            </a:extLst>
          </p:cNvPr>
          <p:cNvSpPr>
            <a:spLocks noGrp="1"/>
          </p:cNvSpPr>
          <p:nvPr>
            <p:ph type="title"/>
          </p:nvPr>
        </p:nvSpPr>
        <p:spPr>
          <a:xfrm>
            <a:off x="700462" y="559033"/>
            <a:ext cx="11029616" cy="952473"/>
          </a:xfrm>
          <a:solidFill>
            <a:schemeClr val="accent3">
              <a:lumMod val="20000"/>
              <a:lumOff val="80000"/>
            </a:schemeClr>
          </a:solidFill>
        </p:spPr>
        <p:txBody>
          <a:bodyPr>
            <a:normAutofit/>
          </a:bodyPr>
          <a:lstStyle/>
          <a:p>
            <a:r>
              <a:rPr lang="en-US" sz="3200" b="1" dirty="0">
                <a:solidFill>
                  <a:schemeClr val="tx1"/>
                </a:solidFill>
                <a:latin typeface="Trebuchet MS" panose="020B0603020202020204" pitchFamily="34" charset="0"/>
              </a:rPr>
              <a:t>Module 3: Cascading Impacts- third party</a:t>
            </a:r>
          </a:p>
        </p:txBody>
      </p:sp>
      <p:sp>
        <p:nvSpPr>
          <p:cNvPr id="7" name="Content Placeholder 6">
            <a:extLst>
              <a:ext uri="{FF2B5EF4-FFF2-40B4-BE49-F238E27FC236}">
                <a16:creationId xmlns:a16="http://schemas.microsoft.com/office/drawing/2014/main" id="{E675CF21-8659-4145-9DEB-402F9E4702A7}"/>
              </a:ext>
            </a:extLst>
          </p:cNvPr>
          <p:cNvSpPr>
            <a:spLocks noGrp="1"/>
          </p:cNvSpPr>
          <p:nvPr>
            <p:ph idx="1"/>
          </p:nvPr>
        </p:nvSpPr>
        <p:spPr>
          <a:xfrm>
            <a:off x="700463" y="1688510"/>
            <a:ext cx="11029615" cy="4734535"/>
          </a:xfrm>
          <a:gradFill>
            <a:gsLst>
              <a:gs pos="0">
                <a:schemeClr val="accent3">
                  <a:lumMod val="20000"/>
                  <a:lumOff val="80000"/>
                </a:schemeClr>
              </a:gs>
              <a:gs pos="84000">
                <a:schemeClr val="accent3">
                  <a:lumMod val="60000"/>
                  <a:lumOff val="40000"/>
                </a:schemeClr>
              </a:gs>
            </a:gsLst>
            <a:lin ang="5400000" scaled="0"/>
          </a:gradFill>
        </p:spPr>
        <p:txBody>
          <a:bodyPr>
            <a:normAutofit/>
          </a:bodyPr>
          <a:lstStyle/>
          <a:p>
            <a:pPr marL="342900" marR="0" lvl="0" indent="-342900">
              <a:lnSpc>
                <a:spcPct val="115000"/>
              </a:lnSpc>
              <a:spcBef>
                <a:spcPts val="0"/>
              </a:spcBef>
              <a:spcAft>
                <a:spcPts val="0"/>
              </a:spcAft>
              <a:buFont typeface="Symbol" panose="05050102010706020507" pitchFamily="18" charset="2"/>
              <a:buChar char=""/>
            </a:pPr>
            <a:r>
              <a:rPr lang="en-US" sz="2000" dirty="0">
                <a:solidFill>
                  <a:schemeClr val="tx1"/>
                </a:solidFill>
                <a:effectLst/>
                <a:latin typeface="Trebuchet MS" panose="020B0603020202020204" pitchFamily="34" charset="0"/>
                <a:ea typeface="Times New Roman" panose="02020603050405020304" pitchFamily="18" charset="0"/>
                <a:cs typeface="Arial" panose="020B0604020202020204" pitchFamily="34" charset="0"/>
              </a:rPr>
              <a:t>A security researcher uncovers a series of posts on the Dark Web and contacts your organization. The researcher believes that the posts purporting to be from a well-known hacker group are genuine and the threat actors have gained access to personally identifiable information (PII), including employee social security numbers, bank account and routing number information, etc.. The hacker group has provided a small number of data records to verify their claims and are willing to sell the information for “the right price.” </a:t>
            </a:r>
          </a:p>
          <a:p>
            <a:pPr marL="342900" marR="0" lvl="0" indent="-342900">
              <a:lnSpc>
                <a:spcPct val="115000"/>
              </a:lnSpc>
              <a:spcBef>
                <a:spcPts val="0"/>
              </a:spcBef>
              <a:spcAft>
                <a:spcPts val="0"/>
              </a:spcAft>
              <a:buFont typeface="Symbol" panose="05050102010706020507" pitchFamily="18" charset="2"/>
              <a:buChar char=""/>
            </a:pPr>
            <a:endParaRPr lang="en-US" sz="1050" dirty="0">
              <a:solidFill>
                <a:schemeClr val="tx1"/>
              </a:solidFill>
              <a:effectLst/>
              <a:latin typeface="Trebuchet MS" panose="020B0603020202020204" pitchFamily="34" charset="0"/>
              <a:ea typeface="Times New Roman" panose="02020603050405020304" pitchFamily="18" charset="0"/>
              <a:cs typeface="Arial" panose="020B060402020202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2000" dirty="0">
                <a:solidFill>
                  <a:schemeClr val="tx1"/>
                </a:solidFill>
                <a:effectLst/>
                <a:latin typeface="Trebuchet MS" panose="020B0603020202020204" pitchFamily="34" charset="0"/>
                <a:ea typeface="Times New Roman" panose="02020603050405020304" pitchFamily="18" charset="0"/>
                <a:cs typeface="Arial" panose="020B0604020202020204" pitchFamily="34" charset="0"/>
              </a:rPr>
              <a:t>Several media outlets contact your organization seeking comment about your ransomware infection and the data breach.</a:t>
            </a:r>
          </a:p>
        </p:txBody>
      </p:sp>
    </p:spTree>
    <p:extLst>
      <p:ext uri="{BB962C8B-B14F-4D97-AF65-F5344CB8AC3E}">
        <p14:creationId xmlns:p14="http://schemas.microsoft.com/office/powerpoint/2010/main" val="686721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4AE9D071-98CF-435C-BD2B-976514544D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Content Placeholder 4" descr="Digital Numbers">
            <a:extLst>
              <a:ext uri="{FF2B5EF4-FFF2-40B4-BE49-F238E27FC236}">
                <a16:creationId xmlns:a16="http://schemas.microsoft.com/office/drawing/2014/main" id="{EA70616B-E344-4856-8DF9-707C2623661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10681" r="9091" b="12711"/>
          <a:stretch/>
        </p:blipFill>
        <p:spPr>
          <a:xfrm>
            <a:off x="20" y="10"/>
            <a:ext cx="12191980" cy="6857990"/>
          </a:xfrm>
          <a:prstGeom prst="rect">
            <a:avLst/>
          </a:prstGeom>
        </p:spPr>
      </p:pic>
      <p:grpSp>
        <p:nvGrpSpPr>
          <p:cNvPr id="15" name="Group 14">
            <a:extLst>
              <a:ext uri="{FF2B5EF4-FFF2-40B4-BE49-F238E27FC236}">
                <a16:creationId xmlns:a16="http://schemas.microsoft.com/office/drawing/2014/main" id="{D619FC33-16ED-4246-9596-BEFEB55E4C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8067" y="457200"/>
            <a:ext cx="7507083" cy="5935132"/>
            <a:chOff x="438067" y="457200"/>
            <a:chExt cx="7507083" cy="5935132"/>
          </a:xfrm>
        </p:grpSpPr>
        <p:sp>
          <p:nvSpPr>
            <p:cNvPr id="16" name="Rectangle 15">
              <a:extLst>
                <a:ext uri="{FF2B5EF4-FFF2-40B4-BE49-F238E27FC236}">
                  <a16:creationId xmlns:a16="http://schemas.microsoft.com/office/drawing/2014/main" id="{2EEA80E1-F99F-4009-837F-2F72F8A5D5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7" y="618067"/>
              <a:ext cx="7503665" cy="5774265"/>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0230AF9A-4641-4BD8-9F95-9607CD3040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8703D4EC-9389-41B6-B88B-B6FDC8CD33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7F2616EE-270D-4F4C-BA1F-2708D387B800}"/>
              </a:ext>
            </a:extLst>
          </p:cNvPr>
          <p:cNvSpPr>
            <a:spLocks noGrp="1"/>
          </p:cNvSpPr>
          <p:nvPr>
            <p:ph type="title"/>
          </p:nvPr>
        </p:nvSpPr>
        <p:spPr>
          <a:xfrm>
            <a:off x="583099" y="605761"/>
            <a:ext cx="7213600" cy="1121871"/>
          </a:xfrm>
          <a:solidFill>
            <a:schemeClr val="accent3">
              <a:lumMod val="20000"/>
              <a:lumOff val="80000"/>
            </a:schemeClr>
          </a:solidFill>
        </p:spPr>
        <p:txBody>
          <a:bodyPr anchor="ctr">
            <a:normAutofit/>
          </a:bodyPr>
          <a:lstStyle/>
          <a:p>
            <a:pPr algn="ctr"/>
            <a:r>
              <a:rPr lang="en-US" sz="3200" b="1" dirty="0">
                <a:solidFill>
                  <a:schemeClr val="tx1"/>
                </a:solidFill>
                <a:latin typeface="Trebuchet MS" panose="020B0603020202020204" pitchFamily="34" charset="0"/>
              </a:rPr>
              <a:t>Module 3: Brief Back</a:t>
            </a:r>
          </a:p>
        </p:txBody>
      </p:sp>
      <p:graphicFrame>
        <p:nvGraphicFramePr>
          <p:cNvPr id="6" name="Content Placeholder 5" descr="SmartArt">
            <a:extLst>
              <a:ext uri="{FF2B5EF4-FFF2-40B4-BE49-F238E27FC236}">
                <a16:creationId xmlns:a16="http://schemas.microsoft.com/office/drawing/2014/main" id="{BF629521-FFD2-45DA-9D1D-A5F09BD5A2D9}"/>
              </a:ext>
            </a:extLst>
          </p:cNvPr>
          <p:cNvGraphicFramePr>
            <a:graphicFrameLocks noGrp="1"/>
          </p:cNvGraphicFramePr>
          <p:nvPr>
            <p:ph idx="1"/>
            <p:extLst>
              <p:ext uri="{D42A27DB-BD31-4B8C-83A1-F6EECF244321}">
                <p14:modId xmlns:p14="http://schemas.microsoft.com/office/powerpoint/2010/main" val="634235280"/>
              </p:ext>
            </p:extLst>
          </p:nvPr>
        </p:nvGraphicFramePr>
        <p:xfrm>
          <a:off x="719571" y="1492469"/>
          <a:ext cx="7077128" cy="475976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5412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7A8E8-0FE9-4867-BF06-98E970A8C595}"/>
              </a:ext>
            </a:extLst>
          </p:cNvPr>
          <p:cNvSpPr>
            <a:spLocks noGrp="1"/>
          </p:cNvSpPr>
          <p:nvPr>
            <p:ph type="title"/>
          </p:nvPr>
        </p:nvSpPr>
        <p:spPr>
          <a:xfrm>
            <a:off x="708413" y="551082"/>
            <a:ext cx="11029616" cy="1013800"/>
          </a:xfrm>
          <a:solidFill>
            <a:schemeClr val="accent3">
              <a:lumMod val="20000"/>
              <a:lumOff val="80000"/>
            </a:schemeClr>
          </a:solidFill>
        </p:spPr>
        <p:txBody>
          <a:bodyPr>
            <a:normAutofit/>
          </a:bodyPr>
          <a:lstStyle/>
          <a:p>
            <a:r>
              <a:rPr lang="en-US" sz="3200" b="1" dirty="0">
                <a:solidFill>
                  <a:schemeClr val="tx1"/>
                </a:solidFill>
                <a:latin typeface="Trebuchet MS" panose="020B0603020202020204" pitchFamily="34" charset="0"/>
              </a:rPr>
              <a:t>Lessons Learned</a:t>
            </a:r>
          </a:p>
        </p:txBody>
      </p:sp>
      <p:sp>
        <p:nvSpPr>
          <p:cNvPr id="3" name="Content Placeholder 2">
            <a:extLst>
              <a:ext uri="{FF2B5EF4-FFF2-40B4-BE49-F238E27FC236}">
                <a16:creationId xmlns:a16="http://schemas.microsoft.com/office/drawing/2014/main" id="{B9D8BEA3-5DB6-4C1D-8763-7333F8071622}"/>
              </a:ext>
            </a:extLst>
          </p:cNvPr>
          <p:cNvSpPr>
            <a:spLocks noGrp="1"/>
          </p:cNvSpPr>
          <p:nvPr>
            <p:ph idx="1"/>
          </p:nvPr>
        </p:nvSpPr>
        <p:spPr>
          <a:xfrm>
            <a:off x="708414" y="1661822"/>
            <a:ext cx="11029615" cy="4420926"/>
          </a:xfrm>
          <a:gradFill>
            <a:gsLst>
              <a:gs pos="0">
                <a:schemeClr val="accent3">
                  <a:lumMod val="20000"/>
                  <a:lumOff val="80000"/>
                </a:schemeClr>
              </a:gs>
              <a:gs pos="84000">
                <a:schemeClr val="accent3">
                  <a:lumMod val="60000"/>
                  <a:lumOff val="40000"/>
                </a:schemeClr>
              </a:gs>
            </a:gsLst>
            <a:lin ang="5400000" scaled="0"/>
          </a:gradFill>
        </p:spPr>
        <p:txBody>
          <a:bodyPr/>
          <a:lstStyle/>
          <a:p>
            <a:endParaRPr lang="en-US" dirty="0"/>
          </a:p>
        </p:txBody>
      </p:sp>
    </p:spTree>
    <p:extLst>
      <p:ext uri="{BB962C8B-B14F-4D97-AF65-F5344CB8AC3E}">
        <p14:creationId xmlns:p14="http://schemas.microsoft.com/office/powerpoint/2010/main" val="224902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B5D75-69EA-42B1-A16D-F1E327776C7C}"/>
              </a:ext>
            </a:extLst>
          </p:cNvPr>
          <p:cNvSpPr>
            <a:spLocks noGrp="1"/>
          </p:cNvSpPr>
          <p:nvPr>
            <p:ph type="title"/>
          </p:nvPr>
        </p:nvSpPr>
        <p:spPr>
          <a:xfrm>
            <a:off x="708413" y="551082"/>
            <a:ext cx="11029616" cy="767415"/>
          </a:xfrm>
          <a:solidFill>
            <a:schemeClr val="accent3">
              <a:lumMod val="20000"/>
              <a:lumOff val="80000"/>
            </a:schemeClr>
          </a:solidFill>
        </p:spPr>
        <p:txBody>
          <a:bodyPr>
            <a:normAutofit/>
          </a:bodyPr>
          <a:lstStyle/>
          <a:p>
            <a:r>
              <a:rPr lang="en-US" sz="3200" b="1" dirty="0">
                <a:solidFill>
                  <a:schemeClr val="tx1"/>
                </a:solidFill>
                <a:latin typeface="Trebuchet MS" panose="020B0603020202020204" pitchFamily="34" charset="0"/>
              </a:rPr>
              <a:t>Next Steps</a:t>
            </a:r>
          </a:p>
        </p:txBody>
      </p:sp>
      <p:sp>
        <p:nvSpPr>
          <p:cNvPr id="3" name="Content Placeholder 2">
            <a:extLst>
              <a:ext uri="{FF2B5EF4-FFF2-40B4-BE49-F238E27FC236}">
                <a16:creationId xmlns:a16="http://schemas.microsoft.com/office/drawing/2014/main" id="{5B76D855-E5E9-41F8-AC93-677B8336A43E}"/>
              </a:ext>
            </a:extLst>
          </p:cNvPr>
          <p:cNvSpPr>
            <a:spLocks noGrp="1"/>
          </p:cNvSpPr>
          <p:nvPr>
            <p:ph idx="1"/>
          </p:nvPr>
        </p:nvSpPr>
        <p:spPr>
          <a:xfrm>
            <a:off x="708413" y="1478943"/>
            <a:ext cx="11029615" cy="4484535"/>
          </a:xfrm>
          <a:gradFill>
            <a:gsLst>
              <a:gs pos="0">
                <a:schemeClr val="accent3">
                  <a:lumMod val="20000"/>
                  <a:lumOff val="80000"/>
                </a:schemeClr>
              </a:gs>
              <a:gs pos="84000">
                <a:schemeClr val="accent3">
                  <a:lumMod val="60000"/>
                  <a:lumOff val="40000"/>
                </a:schemeClr>
              </a:gs>
            </a:gsLst>
            <a:lin ang="5400000" scaled="0"/>
          </a:gradFill>
        </p:spPr>
        <p:txBody>
          <a:bodyPr>
            <a:normAutofit/>
          </a:bodyPr>
          <a:lstStyle/>
          <a:p>
            <a:r>
              <a:rPr lang="en-US" sz="2200" dirty="0">
                <a:latin typeface="Trebuchet MS" panose="020B0603020202020204" pitchFamily="34" charset="0"/>
              </a:rPr>
              <a:t>Turn in your Participant Guides to your facilitator.</a:t>
            </a:r>
          </a:p>
          <a:p>
            <a:endParaRPr lang="en-US" sz="1050" dirty="0">
              <a:latin typeface="Trebuchet MS" panose="020B0603020202020204" pitchFamily="34" charset="0"/>
            </a:endParaRPr>
          </a:p>
          <a:p>
            <a:r>
              <a:rPr lang="en-US" sz="2200" dirty="0">
                <a:latin typeface="Trebuchet MS" panose="020B0603020202020204" pitchFamily="34" charset="0"/>
              </a:rPr>
              <a:t>Take what you learned today and share with leadership and staff.</a:t>
            </a:r>
          </a:p>
          <a:p>
            <a:endParaRPr lang="en-US" sz="1050" dirty="0">
              <a:latin typeface="Trebuchet MS" panose="020B0603020202020204" pitchFamily="34" charset="0"/>
            </a:endParaRPr>
          </a:p>
          <a:p>
            <a:r>
              <a:rPr lang="en-US" sz="2200" dirty="0">
                <a:latin typeface="Trebuchet MS" panose="020B0603020202020204" pitchFamily="34" charset="0"/>
              </a:rPr>
              <a:t>Review cyber related policies with staff including identifying, reporting, and next steps. </a:t>
            </a:r>
          </a:p>
          <a:p>
            <a:endParaRPr lang="en-US" sz="1050" dirty="0">
              <a:latin typeface="Trebuchet MS" panose="020B0603020202020204" pitchFamily="34" charset="0"/>
            </a:endParaRPr>
          </a:p>
          <a:p>
            <a:r>
              <a:rPr lang="en-US" sz="2200" dirty="0">
                <a:latin typeface="Trebuchet MS" panose="020B0603020202020204" pitchFamily="34" charset="0"/>
              </a:rPr>
              <a:t>Review Operational Risk and Disaster Recovery Solution Recommendations with IT personnel and Sr. leadership as well as any recently identified risk reports</a:t>
            </a:r>
          </a:p>
          <a:p>
            <a:endParaRPr lang="en-US" sz="1050" dirty="0">
              <a:latin typeface="Trebuchet MS" panose="020B0603020202020204" pitchFamily="34" charset="0"/>
            </a:endParaRPr>
          </a:p>
          <a:p>
            <a:pPr marL="0" indent="0" algn="ctr">
              <a:buNone/>
            </a:pPr>
            <a:r>
              <a:rPr lang="en-US" sz="3200" b="1" dirty="0">
                <a:latin typeface="Trebuchet MS" panose="020B0603020202020204" pitchFamily="34" charset="0"/>
              </a:rPr>
              <a:t>UPDATE YOUR COOP PLANS!!</a:t>
            </a:r>
          </a:p>
          <a:p>
            <a:endParaRPr lang="en-US" dirty="0"/>
          </a:p>
        </p:txBody>
      </p:sp>
    </p:spTree>
    <p:extLst>
      <p:ext uri="{BB962C8B-B14F-4D97-AF65-F5344CB8AC3E}">
        <p14:creationId xmlns:p14="http://schemas.microsoft.com/office/powerpoint/2010/main" val="3813457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B5D75-69EA-42B1-A16D-F1E327776C7C}"/>
              </a:ext>
            </a:extLst>
          </p:cNvPr>
          <p:cNvSpPr>
            <a:spLocks noGrp="1"/>
          </p:cNvSpPr>
          <p:nvPr>
            <p:ph type="title"/>
          </p:nvPr>
        </p:nvSpPr>
        <p:spPr>
          <a:xfrm>
            <a:off x="696400" y="559032"/>
            <a:ext cx="11029616" cy="767415"/>
          </a:xfrm>
          <a:solidFill>
            <a:schemeClr val="accent3">
              <a:lumMod val="20000"/>
              <a:lumOff val="80000"/>
            </a:schemeClr>
          </a:solidFill>
        </p:spPr>
        <p:txBody>
          <a:bodyPr>
            <a:normAutofit/>
          </a:bodyPr>
          <a:lstStyle/>
          <a:p>
            <a:r>
              <a:rPr lang="en-US" sz="3200" b="1" dirty="0">
                <a:solidFill>
                  <a:schemeClr val="tx1"/>
                </a:solidFill>
                <a:latin typeface="Trebuchet MS" panose="020B0603020202020204" pitchFamily="34" charset="0"/>
              </a:rPr>
              <a:t>Upcoming Opportunities</a:t>
            </a:r>
          </a:p>
        </p:txBody>
      </p:sp>
      <p:graphicFrame>
        <p:nvGraphicFramePr>
          <p:cNvPr id="4" name="Content Placeholder 3">
            <a:extLst>
              <a:ext uri="{FF2B5EF4-FFF2-40B4-BE49-F238E27FC236}">
                <a16:creationId xmlns:a16="http://schemas.microsoft.com/office/drawing/2014/main" id="{2845EA8F-78B5-4917-BDB8-196E359E4BD3}"/>
              </a:ext>
            </a:extLst>
          </p:cNvPr>
          <p:cNvGraphicFramePr>
            <a:graphicFrameLocks noGrp="1"/>
          </p:cNvGraphicFramePr>
          <p:nvPr>
            <p:ph idx="1"/>
            <p:extLst>
              <p:ext uri="{D42A27DB-BD31-4B8C-83A1-F6EECF244321}">
                <p14:modId xmlns:p14="http://schemas.microsoft.com/office/powerpoint/2010/main" val="620510313"/>
              </p:ext>
            </p:extLst>
          </p:nvPr>
        </p:nvGraphicFramePr>
        <p:xfrm>
          <a:off x="704040" y="1437847"/>
          <a:ext cx="11021976" cy="5075212"/>
        </p:xfrm>
        <a:graphic>
          <a:graphicData uri="http://schemas.openxmlformats.org/drawingml/2006/table">
            <a:tbl>
              <a:tblPr firstRow="1" firstCol="1" bandRow="1">
                <a:tableStyleId>{5C22544A-7EE6-4342-B048-85BDC9FD1C3A}</a:tableStyleId>
              </a:tblPr>
              <a:tblGrid>
                <a:gridCol w="2981895">
                  <a:extLst>
                    <a:ext uri="{9D8B030D-6E8A-4147-A177-3AD203B41FA5}">
                      <a16:colId xmlns:a16="http://schemas.microsoft.com/office/drawing/2014/main" val="1724893591"/>
                    </a:ext>
                  </a:extLst>
                </a:gridCol>
                <a:gridCol w="8040081">
                  <a:extLst>
                    <a:ext uri="{9D8B030D-6E8A-4147-A177-3AD203B41FA5}">
                      <a16:colId xmlns:a16="http://schemas.microsoft.com/office/drawing/2014/main" val="998347132"/>
                    </a:ext>
                  </a:extLst>
                </a:gridCol>
              </a:tblGrid>
              <a:tr h="287453">
                <a:tc>
                  <a:txBody>
                    <a:bodyPr/>
                    <a:lstStyle/>
                    <a:p>
                      <a:pPr marL="0" marR="0">
                        <a:spcBef>
                          <a:spcPts val="0"/>
                        </a:spcBef>
                        <a:spcAft>
                          <a:spcPts val="0"/>
                        </a:spcAft>
                      </a:pPr>
                      <a:r>
                        <a:rPr lang="en-US" sz="2000" dirty="0">
                          <a:solidFill>
                            <a:schemeClr val="tx1"/>
                          </a:solidFill>
                          <a:effectLst/>
                          <a:latin typeface="Trebuchet MS" panose="020B0603020202020204" pitchFamily="34" charset="0"/>
                        </a:rPr>
                        <a:t>DATE</a:t>
                      </a:r>
                      <a:endParaRPr lang="en-US" sz="2000" dirty="0">
                        <a:solidFill>
                          <a:schemeClr val="tx1"/>
                        </a:solidFill>
                        <a:effectLst/>
                        <a:latin typeface="Trebuchet MS" panose="020B0603020202020204" pitchFamily="34" charset="0"/>
                        <a:ea typeface="Calibri" panose="020F0502020204030204" pitchFamily="34" charset="0"/>
                      </a:endParaRPr>
                    </a:p>
                  </a:txBody>
                  <a:tcPr marL="68580" marR="68580" marT="0" marB="0">
                    <a:solidFill>
                      <a:schemeClr val="accent3">
                        <a:lumMod val="20000"/>
                        <a:lumOff val="80000"/>
                      </a:schemeClr>
                    </a:solidFill>
                  </a:tcPr>
                </a:tc>
                <a:tc>
                  <a:txBody>
                    <a:bodyPr/>
                    <a:lstStyle/>
                    <a:p>
                      <a:pPr marL="0" marR="0">
                        <a:spcBef>
                          <a:spcPts val="0"/>
                        </a:spcBef>
                        <a:spcAft>
                          <a:spcPts val="0"/>
                        </a:spcAft>
                      </a:pPr>
                      <a:r>
                        <a:rPr lang="en-US" sz="2000" dirty="0">
                          <a:solidFill>
                            <a:schemeClr val="tx1"/>
                          </a:solidFill>
                          <a:effectLst/>
                          <a:latin typeface="Trebuchet MS" panose="020B0603020202020204" pitchFamily="34" charset="0"/>
                        </a:rPr>
                        <a:t>COURSE NAME</a:t>
                      </a:r>
                      <a:endParaRPr lang="en-US" sz="2000" dirty="0">
                        <a:solidFill>
                          <a:schemeClr val="tx1"/>
                        </a:solidFill>
                        <a:effectLst/>
                        <a:latin typeface="Trebuchet MS" panose="020B0603020202020204" pitchFamily="34" charset="0"/>
                        <a:ea typeface="Calibri" panose="020F0502020204030204" pitchFamily="34"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1812824389"/>
                  </a:ext>
                </a:extLst>
              </a:tr>
              <a:tr h="496623">
                <a:tc>
                  <a:txBody>
                    <a:bodyPr/>
                    <a:lstStyle/>
                    <a:p>
                      <a:pPr marL="0" marR="0">
                        <a:spcBef>
                          <a:spcPts val="0"/>
                        </a:spcBef>
                        <a:spcAft>
                          <a:spcPts val="0"/>
                        </a:spcAft>
                      </a:pPr>
                      <a:r>
                        <a:rPr lang="en-US" sz="2000" b="0" dirty="0">
                          <a:solidFill>
                            <a:schemeClr val="tx1"/>
                          </a:solidFill>
                          <a:effectLst/>
                          <a:latin typeface="Trebuchet MS" panose="020B0603020202020204" pitchFamily="34" charset="0"/>
                        </a:rPr>
                        <a:t>11-12 October, 2022</a:t>
                      </a:r>
                      <a:endParaRPr lang="en-US" sz="2000" b="0" dirty="0">
                        <a:solidFill>
                          <a:schemeClr val="tx1"/>
                        </a:solidFill>
                        <a:effectLst/>
                        <a:latin typeface="Trebuchet MS" panose="020B0603020202020204" pitchFamily="34" charset="0"/>
                        <a:ea typeface="Calibri" panose="020F0502020204030204" pitchFamily="34" charset="0"/>
                      </a:endParaRPr>
                    </a:p>
                  </a:txBody>
                  <a:tcPr marL="68580" marR="68580" marT="0" marB="0">
                    <a:solidFill>
                      <a:schemeClr val="accent3">
                        <a:lumMod val="20000"/>
                        <a:lumOff val="80000"/>
                      </a:schemeClr>
                    </a:solidFill>
                  </a:tcPr>
                </a:tc>
                <a:tc>
                  <a:txBody>
                    <a:bodyPr/>
                    <a:lstStyle/>
                    <a:p>
                      <a:pPr marL="0" marR="0">
                        <a:spcBef>
                          <a:spcPts val="0"/>
                        </a:spcBef>
                        <a:spcAft>
                          <a:spcPts val="0"/>
                        </a:spcAft>
                      </a:pPr>
                      <a:r>
                        <a:rPr lang="en-US" sz="2000" dirty="0">
                          <a:solidFill>
                            <a:schemeClr val="tx1"/>
                          </a:solidFill>
                          <a:effectLst/>
                          <a:latin typeface="Trebuchet MS" panose="020B0603020202020204" pitchFamily="34" charset="0"/>
                        </a:rPr>
                        <a:t>ICS-400: Advanced ICS for Command and General Staff – Complex Incidents</a:t>
                      </a:r>
                      <a:endParaRPr lang="en-US" sz="2000" dirty="0">
                        <a:solidFill>
                          <a:schemeClr val="tx1"/>
                        </a:solidFill>
                        <a:effectLst/>
                        <a:latin typeface="Trebuchet MS" panose="020B0603020202020204" pitchFamily="34" charset="0"/>
                        <a:ea typeface="Calibri" panose="020F0502020204030204" pitchFamily="34"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904091703"/>
                  </a:ext>
                </a:extLst>
              </a:tr>
              <a:tr h="762886">
                <a:tc>
                  <a:txBody>
                    <a:bodyPr/>
                    <a:lstStyle/>
                    <a:p>
                      <a:pPr marL="0" marR="0">
                        <a:spcBef>
                          <a:spcPts val="0"/>
                        </a:spcBef>
                        <a:spcAft>
                          <a:spcPts val="0"/>
                        </a:spcAft>
                      </a:pPr>
                      <a:r>
                        <a:rPr lang="en-US" sz="2000" b="0" dirty="0">
                          <a:solidFill>
                            <a:schemeClr val="tx1"/>
                          </a:solidFill>
                          <a:effectLst/>
                          <a:latin typeface="Trebuchet MS" panose="020B0603020202020204" pitchFamily="34" charset="0"/>
                        </a:rPr>
                        <a:t>20 October, 2022</a:t>
                      </a:r>
                      <a:endParaRPr lang="en-US" sz="2000" b="0" dirty="0">
                        <a:solidFill>
                          <a:schemeClr val="tx1"/>
                        </a:solidFill>
                        <a:effectLst/>
                        <a:latin typeface="Trebuchet MS" panose="020B0603020202020204" pitchFamily="34" charset="0"/>
                        <a:ea typeface="Calibri" panose="020F0502020204030204" pitchFamily="34" charset="0"/>
                      </a:endParaRPr>
                    </a:p>
                  </a:txBody>
                  <a:tcPr marL="68580" marR="68580" marT="0" marB="0">
                    <a:solidFill>
                      <a:schemeClr val="accent3">
                        <a:lumMod val="20000"/>
                        <a:lumOff val="80000"/>
                      </a:schemeClr>
                    </a:solidFill>
                  </a:tcPr>
                </a:tc>
                <a:tc>
                  <a:txBody>
                    <a:bodyPr/>
                    <a:lstStyle/>
                    <a:p>
                      <a:pPr marL="0" marR="0">
                        <a:spcBef>
                          <a:spcPts val="0"/>
                        </a:spcBef>
                        <a:spcAft>
                          <a:spcPts val="0"/>
                        </a:spcAft>
                      </a:pPr>
                      <a:r>
                        <a:rPr lang="en-US" sz="2000" dirty="0">
                          <a:solidFill>
                            <a:schemeClr val="tx1"/>
                          </a:solidFill>
                          <a:effectLst/>
                          <a:latin typeface="Trebuchet MS" panose="020B0603020202020204" pitchFamily="34" charset="0"/>
                        </a:rPr>
                        <a:t>NIMS-700/ICS-100 Combined: Introduction to the National Incident Management System (NIMS) and Introduction to the Incident Command System (ICS) Combined Course</a:t>
                      </a:r>
                      <a:endParaRPr lang="en-US" sz="2000" dirty="0">
                        <a:solidFill>
                          <a:schemeClr val="tx1"/>
                        </a:solidFill>
                        <a:effectLst/>
                        <a:latin typeface="Trebuchet MS" panose="020B0603020202020204" pitchFamily="34" charset="0"/>
                        <a:ea typeface="Calibri" panose="020F0502020204030204" pitchFamily="34"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260014333"/>
                  </a:ext>
                </a:extLst>
              </a:tr>
              <a:tr h="561568">
                <a:tc>
                  <a:txBody>
                    <a:bodyPr/>
                    <a:lstStyle/>
                    <a:p>
                      <a:pPr marL="0" marR="0">
                        <a:spcBef>
                          <a:spcPts val="0"/>
                        </a:spcBef>
                        <a:spcAft>
                          <a:spcPts val="0"/>
                        </a:spcAft>
                      </a:pPr>
                      <a:r>
                        <a:rPr lang="en-US" sz="2000" b="0" dirty="0">
                          <a:solidFill>
                            <a:schemeClr val="tx1"/>
                          </a:solidFill>
                          <a:effectLst/>
                          <a:latin typeface="Trebuchet MS" panose="020B0603020202020204" pitchFamily="34" charset="0"/>
                        </a:rPr>
                        <a:t>26-27 October, 2022</a:t>
                      </a:r>
                      <a:endParaRPr lang="en-US" sz="2000" b="0" dirty="0">
                        <a:solidFill>
                          <a:schemeClr val="tx1"/>
                        </a:solidFill>
                        <a:effectLst/>
                        <a:latin typeface="Trebuchet MS" panose="020B0603020202020204" pitchFamily="34" charset="0"/>
                        <a:ea typeface="Calibri" panose="020F0502020204030204" pitchFamily="34" charset="0"/>
                      </a:endParaRPr>
                    </a:p>
                  </a:txBody>
                  <a:tcPr marL="68580" marR="68580" marT="0" marB="0">
                    <a:solidFill>
                      <a:schemeClr val="accent3">
                        <a:lumMod val="20000"/>
                        <a:lumOff val="80000"/>
                      </a:schemeClr>
                    </a:solidFill>
                  </a:tcPr>
                </a:tc>
                <a:tc>
                  <a:txBody>
                    <a:bodyPr/>
                    <a:lstStyle/>
                    <a:p>
                      <a:pPr marL="0" marR="0">
                        <a:spcBef>
                          <a:spcPts val="0"/>
                        </a:spcBef>
                        <a:spcAft>
                          <a:spcPts val="0"/>
                        </a:spcAft>
                      </a:pPr>
                      <a:r>
                        <a:rPr lang="en-US" sz="2000" dirty="0">
                          <a:solidFill>
                            <a:schemeClr val="tx1"/>
                          </a:solidFill>
                          <a:effectLst/>
                          <a:latin typeface="Trebuchet MS" panose="020B0603020202020204" pitchFamily="34" charset="0"/>
                        </a:rPr>
                        <a:t>L/G-146 Homeland Security Exercise Evaluation Program (HSEEP)</a:t>
                      </a:r>
                      <a:endParaRPr lang="en-US" sz="2000" dirty="0">
                        <a:solidFill>
                          <a:schemeClr val="tx1"/>
                        </a:solidFill>
                        <a:effectLst/>
                        <a:latin typeface="Trebuchet MS" panose="020B0603020202020204" pitchFamily="34" charset="0"/>
                        <a:ea typeface="Calibri" panose="020F0502020204030204" pitchFamily="34"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305948576"/>
                  </a:ext>
                </a:extLst>
              </a:tr>
              <a:tr h="586258">
                <a:tc>
                  <a:txBody>
                    <a:bodyPr/>
                    <a:lstStyle/>
                    <a:p>
                      <a:pPr marL="0" marR="0">
                        <a:spcBef>
                          <a:spcPts val="0"/>
                        </a:spcBef>
                        <a:spcAft>
                          <a:spcPts val="0"/>
                        </a:spcAft>
                      </a:pPr>
                      <a:r>
                        <a:rPr lang="en-US" sz="2000" b="0" dirty="0">
                          <a:solidFill>
                            <a:schemeClr val="tx1"/>
                          </a:solidFill>
                          <a:effectLst/>
                          <a:latin typeface="Trebuchet MS" panose="020B0603020202020204" pitchFamily="34" charset="0"/>
                        </a:rPr>
                        <a:t>2-3 November, 2022</a:t>
                      </a:r>
                      <a:endParaRPr lang="en-US" sz="2000" b="0" dirty="0">
                        <a:solidFill>
                          <a:schemeClr val="tx1"/>
                        </a:solidFill>
                        <a:effectLst/>
                        <a:latin typeface="Trebuchet MS" panose="020B0603020202020204" pitchFamily="34" charset="0"/>
                        <a:ea typeface="Calibri" panose="020F0502020204030204" pitchFamily="34" charset="0"/>
                      </a:endParaRPr>
                    </a:p>
                  </a:txBody>
                  <a:tcPr marL="68580" marR="68580" marT="0" marB="0">
                    <a:solidFill>
                      <a:schemeClr val="accent3">
                        <a:lumMod val="20000"/>
                        <a:lumOff val="80000"/>
                      </a:schemeClr>
                    </a:solidFill>
                  </a:tcPr>
                </a:tc>
                <a:tc>
                  <a:txBody>
                    <a:bodyPr/>
                    <a:lstStyle/>
                    <a:p>
                      <a:pPr marL="0" marR="0">
                        <a:spcBef>
                          <a:spcPts val="0"/>
                        </a:spcBef>
                        <a:spcAft>
                          <a:spcPts val="0"/>
                        </a:spcAft>
                      </a:pPr>
                      <a:r>
                        <a:rPr lang="en-US" sz="2000" dirty="0">
                          <a:solidFill>
                            <a:schemeClr val="tx1"/>
                          </a:solidFill>
                          <a:effectLst/>
                          <a:latin typeface="Trebuchet MS" panose="020B0603020202020204" pitchFamily="34" charset="0"/>
                        </a:rPr>
                        <a:t>ICS-200: Basic ICS for Single Resources and Initial Action Incidents</a:t>
                      </a:r>
                      <a:endParaRPr lang="en-US" sz="2000" dirty="0">
                        <a:solidFill>
                          <a:schemeClr val="tx1"/>
                        </a:solidFill>
                        <a:effectLst/>
                        <a:latin typeface="Trebuchet MS" panose="020B0603020202020204" pitchFamily="34" charset="0"/>
                        <a:ea typeface="Calibri" panose="020F0502020204030204" pitchFamily="34"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1478134735"/>
                  </a:ext>
                </a:extLst>
              </a:tr>
              <a:tr h="580440">
                <a:tc>
                  <a:txBody>
                    <a:bodyPr/>
                    <a:lstStyle/>
                    <a:p>
                      <a:pPr marL="0" marR="0">
                        <a:spcBef>
                          <a:spcPts val="0"/>
                        </a:spcBef>
                        <a:spcAft>
                          <a:spcPts val="0"/>
                        </a:spcAft>
                      </a:pPr>
                      <a:r>
                        <a:rPr lang="en-US" sz="2000" b="0" dirty="0">
                          <a:solidFill>
                            <a:schemeClr val="tx1"/>
                          </a:solidFill>
                          <a:effectLst/>
                          <a:latin typeface="Trebuchet MS" panose="020B0603020202020204" pitchFamily="34" charset="0"/>
                        </a:rPr>
                        <a:t>17 November, 2022</a:t>
                      </a:r>
                    </a:p>
                    <a:p>
                      <a:pPr marL="0" marR="0">
                        <a:spcBef>
                          <a:spcPts val="0"/>
                        </a:spcBef>
                        <a:spcAft>
                          <a:spcPts val="0"/>
                        </a:spcAft>
                      </a:pPr>
                      <a:r>
                        <a:rPr lang="en-US" sz="2000" b="0" dirty="0">
                          <a:solidFill>
                            <a:schemeClr val="tx1"/>
                          </a:solidFill>
                          <a:effectLst/>
                          <a:latin typeface="Trebuchet MS" panose="020B0603020202020204" pitchFamily="34" charset="0"/>
                        </a:rPr>
                        <a:t> (0830-1200)</a:t>
                      </a:r>
                      <a:endParaRPr lang="en-US" sz="2000" b="0" dirty="0">
                        <a:solidFill>
                          <a:schemeClr val="tx1"/>
                        </a:solidFill>
                        <a:effectLst/>
                        <a:latin typeface="Trebuchet MS" panose="020B0603020202020204" pitchFamily="34" charset="0"/>
                        <a:ea typeface="Calibri" panose="020F0502020204030204" pitchFamily="34" charset="0"/>
                      </a:endParaRPr>
                    </a:p>
                  </a:txBody>
                  <a:tcPr marL="68580" marR="68580" marT="0" marB="0">
                    <a:solidFill>
                      <a:schemeClr val="accent3">
                        <a:lumMod val="20000"/>
                        <a:lumOff val="80000"/>
                      </a:schemeClr>
                    </a:solidFill>
                  </a:tcPr>
                </a:tc>
                <a:tc>
                  <a:txBody>
                    <a:bodyPr/>
                    <a:lstStyle/>
                    <a:p>
                      <a:pPr marL="0" marR="0">
                        <a:spcBef>
                          <a:spcPts val="0"/>
                        </a:spcBef>
                        <a:spcAft>
                          <a:spcPts val="0"/>
                        </a:spcAft>
                      </a:pPr>
                      <a:r>
                        <a:rPr lang="en-US" sz="2000" dirty="0">
                          <a:solidFill>
                            <a:schemeClr val="tx1"/>
                          </a:solidFill>
                          <a:effectLst/>
                          <a:latin typeface="Trebuchet MS" panose="020B0603020202020204" pitchFamily="34" charset="0"/>
                        </a:rPr>
                        <a:t>S-101 (EOC-101) Introduction to State Emergency Operations Center (SEOC)</a:t>
                      </a:r>
                      <a:endParaRPr lang="en-US" sz="2000" dirty="0">
                        <a:solidFill>
                          <a:schemeClr val="tx1"/>
                        </a:solidFill>
                        <a:effectLst/>
                        <a:latin typeface="Trebuchet MS" panose="020B0603020202020204" pitchFamily="34" charset="0"/>
                        <a:ea typeface="Calibri" panose="020F0502020204030204" pitchFamily="34"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708493183"/>
                  </a:ext>
                </a:extLst>
              </a:tr>
              <a:tr h="586258">
                <a:tc>
                  <a:txBody>
                    <a:bodyPr/>
                    <a:lstStyle/>
                    <a:p>
                      <a:pPr marL="0" marR="0">
                        <a:spcBef>
                          <a:spcPts val="0"/>
                        </a:spcBef>
                        <a:spcAft>
                          <a:spcPts val="0"/>
                        </a:spcAft>
                      </a:pPr>
                      <a:r>
                        <a:rPr lang="en-US" sz="2000" b="0" dirty="0">
                          <a:solidFill>
                            <a:schemeClr val="tx1"/>
                          </a:solidFill>
                          <a:effectLst/>
                          <a:latin typeface="Trebuchet MS" panose="020B0603020202020204" pitchFamily="34" charset="0"/>
                        </a:rPr>
                        <a:t>17 November, 2022</a:t>
                      </a:r>
                    </a:p>
                    <a:p>
                      <a:pPr marL="0" marR="0">
                        <a:spcBef>
                          <a:spcPts val="0"/>
                        </a:spcBef>
                        <a:spcAft>
                          <a:spcPts val="0"/>
                        </a:spcAft>
                      </a:pPr>
                      <a:r>
                        <a:rPr lang="en-US" sz="2000" b="0" dirty="0">
                          <a:solidFill>
                            <a:schemeClr val="tx1"/>
                          </a:solidFill>
                          <a:effectLst/>
                          <a:latin typeface="Trebuchet MS" panose="020B0603020202020204" pitchFamily="34" charset="0"/>
                        </a:rPr>
                        <a:t> (1300-1600)</a:t>
                      </a:r>
                      <a:endParaRPr lang="en-US" sz="2000" b="0" dirty="0">
                        <a:solidFill>
                          <a:schemeClr val="tx1"/>
                        </a:solidFill>
                        <a:effectLst/>
                        <a:latin typeface="Trebuchet MS" panose="020B0603020202020204" pitchFamily="34" charset="0"/>
                        <a:ea typeface="Calibri" panose="020F0502020204030204" pitchFamily="34" charset="0"/>
                      </a:endParaRPr>
                    </a:p>
                  </a:txBody>
                  <a:tcPr marL="68580" marR="68580" marT="0" marB="0">
                    <a:solidFill>
                      <a:schemeClr val="accent3">
                        <a:lumMod val="20000"/>
                        <a:lumOff val="80000"/>
                      </a:schemeClr>
                    </a:solidFill>
                  </a:tcPr>
                </a:tc>
                <a:tc>
                  <a:txBody>
                    <a:bodyPr/>
                    <a:lstStyle/>
                    <a:p>
                      <a:pPr marL="0" marR="0">
                        <a:spcBef>
                          <a:spcPts val="0"/>
                        </a:spcBef>
                        <a:spcAft>
                          <a:spcPts val="0"/>
                        </a:spcAft>
                      </a:pPr>
                      <a:r>
                        <a:rPr lang="en-US" sz="2000" dirty="0">
                          <a:solidFill>
                            <a:schemeClr val="tx1"/>
                          </a:solidFill>
                          <a:effectLst/>
                          <a:latin typeface="Trebuchet MS" panose="020B0603020202020204" pitchFamily="34" charset="0"/>
                        </a:rPr>
                        <a:t>D-100: Introduction to </a:t>
                      </a:r>
                      <a:r>
                        <a:rPr lang="en-US" sz="2000" dirty="0" err="1">
                          <a:solidFill>
                            <a:schemeClr val="tx1"/>
                          </a:solidFill>
                          <a:effectLst/>
                          <a:latin typeface="Trebuchet MS" panose="020B0603020202020204" pitchFamily="34" charset="0"/>
                        </a:rPr>
                        <a:t>WebEOC</a:t>
                      </a:r>
                      <a:endParaRPr lang="en-US" sz="2000" dirty="0">
                        <a:solidFill>
                          <a:schemeClr val="tx1"/>
                        </a:solidFill>
                        <a:effectLst/>
                        <a:latin typeface="Trebuchet MS" panose="020B0603020202020204" pitchFamily="34" charset="0"/>
                        <a:ea typeface="Calibri" panose="020F0502020204030204" pitchFamily="34"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239479095"/>
                  </a:ext>
                </a:extLst>
              </a:tr>
              <a:tr h="879386">
                <a:tc>
                  <a:txBody>
                    <a:bodyPr/>
                    <a:lstStyle/>
                    <a:p>
                      <a:pPr marL="0" marR="0">
                        <a:spcBef>
                          <a:spcPts val="0"/>
                        </a:spcBef>
                        <a:spcAft>
                          <a:spcPts val="0"/>
                        </a:spcAft>
                      </a:pPr>
                      <a:r>
                        <a:rPr lang="en-US" sz="2000" b="0" dirty="0">
                          <a:solidFill>
                            <a:schemeClr val="tx1"/>
                          </a:solidFill>
                          <a:effectLst/>
                          <a:latin typeface="Trebuchet MS" panose="020B0603020202020204" pitchFamily="34" charset="0"/>
                        </a:rPr>
                        <a:t>29 November – 1 December, 2022</a:t>
                      </a:r>
                      <a:endParaRPr lang="en-US" sz="2000" b="0" dirty="0">
                        <a:solidFill>
                          <a:schemeClr val="tx1"/>
                        </a:solidFill>
                        <a:effectLst/>
                        <a:latin typeface="Trebuchet MS" panose="020B0603020202020204" pitchFamily="34" charset="0"/>
                        <a:ea typeface="Calibri" panose="020F0502020204030204" pitchFamily="34" charset="0"/>
                      </a:endParaRPr>
                    </a:p>
                  </a:txBody>
                  <a:tcPr marL="68580" marR="68580" marT="0" marB="0">
                    <a:solidFill>
                      <a:schemeClr val="accent3">
                        <a:lumMod val="20000"/>
                        <a:lumOff val="80000"/>
                      </a:schemeClr>
                    </a:solidFill>
                  </a:tcPr>
                </a:tc>
                <a:tc>
                  <a:txBody>
                    <a:bodyPr/>
                    <a:lstStyle/>
                    <a:p>
                      <a:pPr marL="0" marR="0">
                        <a:spcBef>
                          <a:spcPts val="0"/>
                        </a:spcBef>
                        <a:spcAft>
                          <a:spcPts val="0"/>
                        </a:spcAft>
                      </a:pPr>
                      <a:r>
                        <a:rPr lang="en-US" sz="2000" dirty="0">
                          <a:solidFill>
                            <a:schemeClr val="tx1"/>
                          </a:solidFill>
                          <a:effectLst/>
                          <a:latin typeface="Trebuchet MS" panose="020B0603020202020204" pitchFamily="34" charset="0"/>
                        </a:rPr>
                        <a:t>ICS-300: Intermediate ICS for Expanding Incidents</a:t>
                      </a:r>
                      <a:endParaRPr lang="en-US" sz="2000" dirty="0">
                        <a:solidFill>
                          <a:schemeClr val="tx1"/>
                        </a:solidFill>
                        <a:effectLst/>
                        <a:latin typeface="Trebuchet MS" panose="020B0603020202020204" pitchFamily="34" charset="0"/>
                        <a:ea typeface="Calibri" panose="020F0502020204030204" pitchFamily="34"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476485435"/>
                  </a:ext>
                </a:extLst>
              </a:tr>
            </a:tbl>
          </a:graphicData>
        </a:graphic>
      </p:graphicFrame>
    </p:spTree>
    <p:extLst>
      <p:ext uri="{BB962C8B-B14F-4D97-AF65-F5344CB8AC3E}">
        <p14:creationId xmlns:p14="http://schemas.microsoft.com/office/powerpoint/2010/main" val="1167955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79F11E2-8BA5-4C5C-AE7C-361E5EA011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C00E1DA-EC7C-40FC-95E3-11FDCD2E42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14" name="Group 13">
            <a:extLst>
              <a:ext uri="{FF2B5EF4-FFF2-40B4-BE49-F238E27FC236}">
                <a16:creationId xmlns:a16="http://schemas.microsoft.com/office/drawing/2014/main" id="{9A421166-2996-41A7-B094-AE5316F347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15" name="Rectangle 14">
              <a:extLst>
                <a:ext uri="{FF2B5EF4-FFF2-40B4-BE49-F238E27FC236}">
                  <a16:creationId xmlns:a16="http://schemas.microsoft.com/office/drawing/2014/main" id="{FDBB1B92-A3EB-43E4-8FAB-D20E8ED14C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3F3972F4-FE7E-48EA-AAD8-9BE5750A66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221614E5-870B-4D5E-A43B-8FF7E53234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0F87E73C-2B1A-4602-BFBE-CFE1E55D9B38}"/>
              </a:ext>
            </a:extLst>
          </p:cNvPr>
          <p:cNvSpPr>
            <a:spLocks noGrp="1"/>
          </p:cNvSpPr>
          <p:nvPr>
            <p:ph type="ctrTitle"/>
          </p:nvPr>
        </p:nvSpPr>
        <p:spPr>
          <a:xfrm>
            <a:off x="8446247" y="809103"/>
            <a:ext cx="3338676" cy="748609"/>
          </a:xfrm>
          <a:solidFill>
            <a:schemeClr val="accent3">
              <a:lumMod val="20000"/>
              <a:lumOff val="80000"/>
            </a:schemeClr>
          </a:solidFill>
        </p:spPr>
        <p:txBody>
          <a:bodyPr>
            <a:normAutofit/>
          </a:bodyPr>
          <a:lstStyle/>
          <a:p>
            <a:r>
              <a:rPr lang="en-US" sz="3200" b="1" dirty="0">
                <a:solidFill>
                  <a:schemeClr val="tx1"/>
                </a:solidFill>
                <a:latin typeface="Trebuchet MS" panose="020B0603020202020204" pitchFamily="34" charset="0"/>
              </a:rPr>
              <a:t>Thank You</a:t>
            </a:r>
          </a:p>
        </p:txBody>
      </p:sp>
      <p:sp>
        <p:nvSpPr>
          <p:cNvPr id="3" name="Subtitle 2">
            <a:extLst>
              <a:ext uri="{FF2B5EF4-FFF2-40B4-BE49-F238E27FC236}">
                <a16:creationId xmlns:a16="http://schemas.microsoft.com/office/drawing/2014/main" id="{A9CB511D-EA45-4336-847C-1252667143B5}"/>
              </a:ext>
            </a:extLst>
          </p:cNvPr>
          <p:cNvSpPr>
            <a:spLocks noGrp="1"/>
          </p:cNvSpPr>
          <p:nvPr>
            <p:ph type="subTitle" idx="1"/>
          </p:nvPr>
        </p:nvSpPr>
        <p:spPr>
          <a:xfrm>
            <a:off x="8446247" y="1765190"/>
            <a:ext cx="3338677" cy="4679959"/>
          </a:xfrm>
          <a:gradFill>
            <a:gsLst>
              <a:gs pos="0">
                <a:schemeClr val="accent3">
                  <a:lumMod val="20000"/>
                  <a:lumOff val="80000"/>
                </a:schemeClr>
              </a:gs>
              <a:gs pos="84000">
                <a:schemeClr val="accent3">
                  <a:lumMod val="60000"/>
                  <a:lumOff val="40000"/>
                </a:schemeClr>
              </a:gs>
            </a:gsLst>
            <a:lin ang="5400000" scaled="0"/>
          </a:gradFill>
        </p:spPr>
        <p:txBody>
          <a:bodyPr>
            <a:normAutofit/>
          </a:bodyPr>
          <a:lstStyle/>
          <a:p>
            <a:r>
              <a:rPr lang="en-US" sz="2000" dirty="0">
                <a:solidFill>
                  <a:schemeClr val="tx1"/>
                </a:solidFill>
                <a:latin typeface="Trebuchet MS" panose="020B0603020202020204" pitchFamily="34" charset="0"/>
              </a:rPr>
              <a:t>CISA</a:t>
            </a:r>
          </a:p>
          <a:p>
            <a:r>
              <a:rPr lang="en-US" sz="2000" dirty="0">
                <a:solidFill>
                  <a:schemeClr val="tx1"/>
                </a:solidFill>
                <a:latin typeface="Trebuchet MS" panose="020B0603020202020204" pitchFamily="34" charset="0"/>
              </a:rPr>
              <a:t>FEMA</a:t>
            </a:r>
          </a:p>
          <a:p>
            <a:r>
              <a:rPr lang="en-US" sz="2000" dirty="0">
                <a:solidFill>
                  <a:schemeClr val="tx1"/>
                </a:solidFill>
                <a:latin typeface="Trebuchet MS" panose="020B0603020202020204" pitchFamily="34" charset="0"/>
              </a:rPr>
              <a:t>Volunteer facilitators</a:t>
            </a:r>
          </a:p>
          <a:p>
            <a:r>
              <a:rPr lang="en-US" sz="2000" dirty="0">
                <a:solidFill>
                  <a:schemeClr val="tx1"/>
                </a:solidFill>
                <a:latin typeface="Trebuchet MS" panose="020B0603020202020204" pitchFamily="34" charset="0"/>
              </a:rPr>
              <a:t>Planning committee</a:t>
            </a:r>
          </a:p>
          <a:p>
            <a:endParaRPr lang="en-US" dirty="0">
              <a:solidFill>
                <a:schemeClr val="bg2"/>
              </a:solidFill>
            </a:endParaRPr>
          </a:p>
          <a:p>
            <a:endParaRPr lang="en-US" dirty="0">
              <a:solidFill>
                <a:schemeClr val="bg2"/>
              </a:solidFill>
            </a:endParaRPr>
          </a:p>
        </p:txBody>
      </p:sp>
      <p:pic>
        <p:nvPicPr>
          <p:cNvPr id="5" name="Picture 4" descr="Digital Numbers">
            <a:extLst>
              <a:ext uri="{FF2B5EF4-FFF2-40B4-BE49-F238E27FC236}">
                <a16:creationId xmlns:a16="http://schemas.microsoft.com/office/drawing/2014/main" id="{A21EA617-6D48-425F-97A8-7FEC82C8F40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2189" r="9642" b="1"/>
          <a:stretch/>
        </p:blipFill>
        <p:spPr>
          <a:xfrm>
            <a:off x="446534" y="723899"/>
            <a:ext cx="7498616" cy="5676901"/>
          </a:xfrm>
          <a:prstGeom prst="rect">
            <a:avLst/>
          </a:prstGeom>
        </p:spPr>
      </p:pic>
    </p:spTree>
    <p:extLst>
      <p:ext uri="{BB962C8B-B14F-4D97-AF65-F5344CB8AC3E}">
        <p14:creationId xmlns:p14="http://schemas.microsoft.com/office/powerpoint/2010/main" val="3501347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5EB3D-846D-4520-BA2E-C3B4B64448D1}"/>
              </a:ext>
            </a:extLst>
          </p:cNvPr>
          <p:cNvSpPr>
            <a:spLocks noGrp="1"/>
          </p:cNvSpPr>
          <p:nvPr>
            <p:ph type="title"/>
          </p:nvPr>
        </p:nvSpPr>
        <p:spPr>
          <a:solidFill>
            <a:schemeClr val="accent3">
              <a:lumMod val="20000"/>
              <a:lumOff val="80000"/>
            </a:schemeClr>
          </a:solidFill>
        </p:spPr>
        <p:txBody>
          <a:bodyPr>
            <a:normAutofit/>
          </a:bodyPr>
          <a:lstStyle/>
          <a:p>
            <a:pPr algn="ctr"/>
            <a:r>
              <a:rPr lang="en-US" sz="6000" dirty="0">
                <a:solidFill>
                  <a:schemeClr val="tx1"/>
                </a:solidFill>
                <a:latin typeface="Trebuchet MS" panose="020B0603020202020204" pitchFamily="34" charset="0"/>
              </a:rPr>
              <a:t>Agenda</a:t>
            </a:r>
          </a:p>
        </p:txBody>
      </p:sp>
      <p:sp>
        <p:nvSpPr>
          <p:cNvPr id="3" name="Content Placeholder 2">
            <a:extLst>
              <a:ext uri="{FF2B5EF4-FFF2-40B4-BE49-F238E27FC236}">
                <a16:creationId xmlns:a16="http://schemas.microsoft.com/office/drawing/2014/main" id="{3D2DE3E5-1C05-459E-9B92-C4B791D6DEC1}"/>
              </a:ext>
            </a:extLst>
          </p:cNvPr>
          <p:cNvSpPr>
            <a:spLocks noGrp="1"/>
          </p:cNvSpPr>
          <p:nvPr>
            <p:ph idx="1"/>
          </p:nvPr>
        </p:nvSpPr>
        <p:spPr>
          <a:xfrm>
            <a:off x="1165124" y="2180496"/>
            <a:ext cx="9468464" cy="4278670"/>
          </a:xfrm>
          <a:gradFill>
            <a:gsLst>
              <a:gs pos="5000">
                <a:schemeClr val="accent3">
                  <a:lumMod val="20000"/>
                  <a:lumOff val="80000"/>
                </a:schemeClr>
              </a:gs>
              <a:gs pos="84000">
                <a:schemeClr val="accent3">
                  <a:lumMod val="75000"/>
                </a:schemeClr>
              </a:gs>
            </a:gsLst>
            <a:lin ang="5400000" scaled="1"/>
          </a:gradFill>
        </p:spPr>
        <p:txBody>
          <a:bodyPr numCol="2">
            <a:noAutofit/>
          </a:bodyPr>
          <a:lstStyle/>
          <a:p>
            <a:pPr marL="0" indent="0">
              <a:buNone/>
            </a:pPr>
            <a:r>
              <a:rPr lang="en-US" sz="2000" dirty="0">
                <a:solidFill>
                  <a:schemeClr val="tx1"/>
                </a:solidFill>
                <a:latin typeface="Trebuchet MS" panose="020B0603020202020204" pitchFamily="34" charset="0"/>
              </a:rPr>
              <a:t>9:00 AM   Welcoming  Announcement</a:t>
            </a:r>
          </a:p>
          <a:p>
            <a:pPr marL="0" indent="0">
              <a:buNone/>
            </a:pPr>
            <a:r>
              <a:rPr lang="en-US" sz="2000" dirty="0">
                <a:solidFill>
                  <a:schemeClr val="tx1"/>
                </a:solidFill>
                <a:latin typeface="Trebuchet MS" panose="020B0603020202020204" pitchFamily="34" charset="0"/>
              </a:rPr>
              <a:t>9:10 AM   Cyber Threat 	Landscape  </a:t>
            </a:r>
          </a:p>
          <a:p>
            <a:pPr marL="0" indent="0">
              <a:buNone/>
            </a:pPr>
            <a:r>
              <a:rPr lang="en-US" sz="2000" dirty="0">
                <a:solidFill>
                  <a:schemeClr val="tx1"/>
                </a:solidFill>
                <a:latin typeface="Trebuchet MS" panose="020B0603020202020204" pitchFamily="34" charset="0"/>
              </a:rPr>
              <a:t>9:50 AM    Break</a:t>
            </a:r>
          </a:p>
          <a:p>
            <a:pPr marL="0" indent="0">
              <a:buNone/>
            </a:pPr>
            <a:r>
              <a:rPr lang="en-US" sz="2000" dirty="0">
                <a:solidFill>
                  <a:schemeClr val="tx1"/>
                </a:solidFill>
                <a:latin typeface="Trebuchet MS" panose="020B0603020202020204" pitchFamily="34" charset="0"/>
              </a:rPr>
              <a:t>10:00 AM	Module I </a:t>
            </a:r>
          </a:p>
          <a:p>
            <a:pPr marL="0" indent="0">
              <a:buNone/>
            </a:pPr>
            <a:r>
              <a:rPr lang="en-US" sz="2000" dirty="0">
                <a:solidFill>
                  <a:schemeClr val="tx1"/>
                </a:solidFill>
                <a:latin typeface="Trebuchet MS" panose="020B0603020202020204" pitchFamily="34" charset="0"/>
              </a:rPr>
              <a:t>11:00 AM	Break</a:t>
            </a:r>
          </a:p>
          <a:p>
            <a:pPr marL="0" indent="0">
              <a:buNone/>
            </a:pPr>
            <a:endParaRPr lang="en-US" sz="2000" dirty="0">
              <a:solidFill>
                <a:schemeClr val="tx1"/>
              </a:solidFill>
              <a:latin typeface="Trebuchet MS" panose="020B0603020202020204" pitchFamily="34" charset="0"/>
            </a:endParaRPr>
          </a:p>
          <a:p>
            <a:pPr marL="0" indent="0">
              <a:buNone/>
            </a:pPr>
            <a:endParaRPr lang="en-US" sz="2000" dirty="0">
              <a:solidFill>
                <a:schemeClr val="tx1"/>
              </a:solidFill>
              <a:latin typeface="Trebuchet MS" panose="020B0603020202020204" pitchFamily="34" charset="0"/>
            </a:endParaRPr>
          </a:p>
          <a:p>
            <a:pPr marL="0" indent="0">
              <a:buNone/>
            </a:pPr>
            <a:endParaRPr lang="en-US" sz="2000" dirty="0">
              <a:solidFill>
                <a:schemeClr val="tx1"/>
              </a:solidFill>
              <a:latin typeface="Trebuchet MS" panose="020B0603020202020204" pitchFamily="34" charset="0"/>
            </a:endParaRPr>
          </a:p>
          <a:p>
            <a:pPr marL="0" indent="0">
              <a:buNone/>
            </a:pPr>
            <a:endParaRPr lang="en-US" sz="2000" dirty="0">
              <a:solidFill>
                <a:schemeClr val="tx1"/>
              </a:solidFill>
              <a:latin typeface="Trebuchet MS" panose="020B0603020202020204" pitchFamily="34" charset="0"/>
            </a:endParaRPr>
          </a:p>
          <a:p>
            <a:pPr marL="0" indent="0">
              <a:buNone/>
            </a:pPr>
            <a:r>
              <a:rPr lang="en-US" sz="2000" dirty="0">
                <a:solidFill>
                  <a:schemeClr val="tx1"/>
                </a:solidFill>
                <a:latin typeface="Trebuchet MS" panose="020B0603020202020204" pitchFamily="34" charset="0"/>
              </a:rPr>
              <a:t>11:15 AM		Module 2</a:t>
            </a:r>
          </a:p>
          <a:p>
            <a:pPr marL="0" indent="0">
              <a:buNone/>
            </a:pPr>
            <a:r>
              <a:rPr lang="en-US" sz="2000" dirty="0">
                <a:solidFill>
                  <a:schemeClr val="tx1"/>
                </a:solidFill>
                <a:latin typeface="Trebuchet MS" panose="020B0603020202020204" pitchFamily="34" charset="0"/>
              </a:rPr>
              <a:t>12:30 PM		Lunch</a:t>
            </a:r>
          </a:p>
          <a:p>
            <a:pPr marL="0" indent="0">
              <a:buNone/>
            </a:pPr>
            <a:r>
              <a:rPr lang="en-US" sz="2000" dirty="0">
                <a:solidFill>
                  <a:schemeClr val="tx1"/>
                </a:solidFill>
                <a:latin typeface="Trebuchet MS" panose="020B0603020202020204" pitchFamily="34" charset="0"/>
              </a:rPr>
              <a:t>1:15 PM		Module 3</a:t>
            </a:r>
          </a:p>
          <a:p>
            <a:pPr marL="0" indent="0">
              <a:buNone/>
            </a:pPr>
            <a:r>
              <a:rPr lang="en-US" sz="2000" dirty="0">
                <a:solidFill>
                  <a:schemeClr val="tx1"/>
                </a:solidFill>
                <a:latin typeface="Trebuchet MS" panose="020B0603020202020204" pitchFamily="34" charset="0"/>
              </a:rPr>
              <a:t>2:15 PM		Lessons Learned</a:t>
            </a:r>
          </a:p>
          <a:p>
            <a:pPr marL="0" indent="0">
              <a:buNone/>
            </a:pPr>
            <a:r>
              <a:rPr lang="en-US" sz="2000" dirty="0">
                <a:solidFill>
                  <a:schemeClr val="tx1"/>
                </a:solidFill>
                <a:latin typeface="Trebuchet MS" panose="020B0603020202020204" pitchFamily="34" charset="0"/>
              </a:rPr>
              <a:t>2:45 PM		Final Remarks</a:t>
            </a:r>
          </a:p>
        </p:txBody>
      </p:sp>
    </p:spTree>
    <p:extLst>
      <p:ext uri="{BB962C8B-B14F-4D97-AF65-F5344CB8AC3E}">
        <p14:creationId xmlns:p14="http://schemas.microsoft.com/office/powerpoint/2010/main" val="1671655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FBF20-3EA5-44F4-A5CE-C6FBA551328F}"/>
              </a:ext>
            </a:extLst>
          </p:cNvPr>
          <p:cNvSpPr>
            <a:spLocks noGrp="1"/>
          </p:cNvSpPr>
          <p:nvPr>
            <p:ph type="title"/>
          </p:nvPr>
        </p:nvSpPr>
        <p:spPr>
          <a:xfrm>
            <a:off x="1534511" y="5195491"/>
            <a:ext cx="9532882" cy="1159283"/>
          </a:xfrm>
          <a:solidFill>
            <a:schemeClr val="accent3">
              <a:lumMod val="20000"/>
              <a:lumOff val="80000"/>
            </a:schemeClr>
          </a:solidFill>
        </p:spPr>
        <p:txBody>
          <a:bodyPr>
            <a:normAutofit/>
          </a:bodyPr>
          <a:lstStyle/>
          <a:p>
            <a:pPr algn="ctr"/>
            <a:r>
              <a:rPr lang="en-US" sz="3200" b="1" dirty="0">
                <a:solidFill>
                  <a:schemeClr val="tx1"/>
                </a:solidFill>
                <a:latin typeface="Trebuchet MS" panose="020B0603020202020204" pitchFamily="34" charset="0"/>
              </a:rPr>
              <a:t>Cyber Threat Landscape</a:t>
            </a:r>
            <a:br>
              <a:rPr lang="en-US" sz="3200" dirty="0">
                <a:solidFill>
                  <a:schemeClr val="tx1"/>
                </a:solidFill>
                <a:latin typeface="Trebuchet MS" panose="020B0603020202020204" pitchFamily="34" charset="0"/>
              </a:rPr>
            </a:br>
            <a:r>
              <a:rPr lang="en-US" dirty="0">
                <a:solidFill>
                  <a:schemeClr val="tx1"/>
                </a:solidFill>
                <a:latin typeface="Trebuchet MS" panose="020B0603020202020204" pitchFamily="34" charset="0"/>
              </a:rPr>
              <a:t>Arielle Baine, DHS CISA</a:t>
            </a:r>
          </a:p>
        </p:txBody>
      </p:sp>
      <p:sp>
        <p:nvSpPr>
          <p:cNvPr id="3" name="Content Placeholder 2">
            <a:extLst>
              <a:ext uri="{FF2B5EF4-FFF2-40B4-BE49-F238E27FC236}">
                <a16:creationId xmlns:a16="http://schemas.microsoft.com/office/drawing/2014/main" id="{82F021D6-16E7-413D-9BA4-FAAB460191FE}"/>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456968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633EB-7DCB-4DDC-80AF-C885A3EE1245}"/>
              </a:ext>
            </a:extLst>
          </p:cNvPr>
          <p:cNvSpPr>
            <a:spLocks noGrp="1"/>
          </p:cNvSpPr>
          <p:nvPr>
            <p:ph type="title"/>
          </p:nvPr>
        </p:nvSpPr>
        <p:spPr>
          <a:solidFill>
            <a:schemeClr val="accent3">
              <a:lumMod val="20000"/>
              <a:lumOff val="80000"/>
            </a:schemeClr>
          </a:solidFill>
        </p:spPr>
        <p:txBody>
          <a:bodyPr/>
          <a:lstStyle/>
          <a:p>
            <a:r>
              <a:rPr lang="en-US" sz="3200" b="1" dirty="0">
                <a:solidFill>
                  <a:schemeClr val="tx1"/>
                </a:solidFill>
                <a:latin typeface="Trebuchet MS" panose="020B0603020202020204" pitchFamily="34" charset="0"/>
              </a:rPr>
              <a:t>Delaware Threat Landscape</a:t>
            </a:r>
            <a:br>
              <a:rPr lang="en-US" dirty="0">
                <a:solidFill>
                  <a:schemeClr val="tx1"/>
                </a:solidFill>
              </a:rPr>
            </a:br>
            <a:r>
              <a:rPr lang="en-US" sz="2000" dirty="0">
                <a:solidFill>
                  <a:schemeClr val="tx1"/>
                </a:solidFill>
                <a:latin typeface="Trebuchet MS" panose="020B0603020202020204" pitchFamily="34" charset="0"/>
              </a:rPr>
              <a:t>Solomon Adote, Chief Security Officer, DTI</a:t>
            </a:r>
            <a:endParaRPr lang="en-US" dirty="0">
              <a:solidFill>
                <a:schemeClr val="tx1"/>
              </a:solidFill>
              <a:latin typeface="Trebuchet MS" panose="020B0603020202020204" pitchFamily="34" charset="0"/>
            </a:endParaRPr>
          </a:p>
        </p:txBody>
      </p:sp>
      <p:pic>
        <p:nvPicPr>
          <p:cNvPr id="11" name="Content Placeholder 4" descr="Charts">
            <a:extLst>
              <a:ext uri="{FF2B5EF4-FFF2-40B4-BE49-F238E27FC236}">
                <a16:creationId xmlns:a16="http://schemas.microsoft.com/office/drawing/2014/main" id="{47D9BE16-119C-43B2-9AE6-18C4A150C0EF}"/>
              </a:ext>
            </a:extLst>
          </p:cNvPr>
          <p:cNvPicPr>
            <a:picLocks noGrp="1" noChangeAspect="1"/>
          </p:cNvPicPr>
          <p:nvPr>
            <p:ph sz="half" idx="1"/>
          </p:nvPr>
        </p:nvPicPr>
        <p:blipFill rotWithShape="1">
          <a:blip r:embed="rId3" cstate="screen">
            <a:extLst>
              <a:ext uri="{28A0092B-C50C-407E-A947-70E740481C1C}">
                <a14:useLocalDpi xmlns:a14="http://schemas.microsoft.com/office/drawing/2010/main"/>
              </a:ext>
            </a:extLst>
          </a:blip>
          <a:stretch/>
        </p:blipFill>
        <p:spPr>
          <a:xfrm>
            <a:off x="581025" y="2231480"/>
            <a:ext cx="5422900" cy="3625353"/>
          </a:xfrm>
        </p:spPr>
      </p:pic>
      <p:sp>
        <p:nvSpPr>
          <p:cNvPr id="4" name="Content Placeholder 3">
            <a:extLst>
              <a:ext uri="{FF2B5EF4-FFF2-40B4-BE49-F238E27FC236}">
                <a16:creationId xmlns:a16="http://schemas.microsoft.com/office/drawing/2014/main" id="{13504E18-8F5A-4582-83B8-373634EA0EE3}"/>
              </a:ext>
            </a:extLst>
          </p:cNvPr>
          <p:cNvSpPr>
            <a:spLocks noGrp="1"/>
          </p:cNvSpPr>
          <p:nvPr>
            <p:ph sz="half" idx="2"/>
          </p:nvPr>
        </p:nvSpPr>
        <p:spPr/>
        <p:txBody>
          <a:bodyPr/>
          <a:lstStyle/>
          <a:p>
            <a:endParaRPr lang="en-US" dirty="0"/>
          </a:p>
        </p:txBody>
      </p:sp>
    </p:spTree>
    <p:extLst>
      <p:ext uri="{BB962C8B-B14F-4D97-AF65-F5344CB8AC3E}">
        <p14:creationId xmlns:p14="http://schemas.microsoft.com/office/powerpoint/2010/main" val="497607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79F11E2-8BA5-4C5C-AE7C-361E5EA011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C00E1DA-EC7C-40FC-95E3-11FDCD2E42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14" name="Group 13">
            <a:extLst>
              <a:ext uri="{FF2B5EF4-FFF2-40B4-BE49-F238E27FC236}">
                <a16:creationId xmlns:a16="http://schemas.microsoft.com/office/drawing/2014/main" id="{9A421166-2996-41A7-B094-AE5316F347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15" name="Rectangle 14">
              <a:extLst>
                <a:ext uri="{FF2B5EF4-FFF2-40B4-BE49-F238E27FC236}">
                  <a16:creationId xmlns:a16="http://schemas.microsoft.com/office/drawing/2014/main" id="{FDBB1B92-A3EB-43E4-8FAB-D20E8ED14C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3F3972F4-FE7E-48EA-AAD8-9BE5750A66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221614E5-870B-4D5E-A43B-8FF7E53234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0F87E73C-2B1A-4602-BFBE-CFE1E55D9B38}"/>
              </a:ext>
            </a:extLst>
          </p:cNvPr>
          <p:cNvSpPr>
            <a:spLocks noGrp="1"/>
          </p:cNvSpPr>
          <p:nvPr>
            <p:ph type="ctrTitle"/>
          </p:nvPr>
        </p:nvSpPr>
        <p:spPr>
          <a:xfrm>
            <a:off x="8169211" y="2555619"/>
            <a:ext cx="3449191" cy="821762"/>
          </a:xfrm>
          <a:solidFill>
            <a:schemeClr val="accent3">
              <a:lumMod val="20000"/>
              <a:lumOff val="80000"/>
            </a:schemeClr>
          </a:solidFill>
        </p:spPr>
        <p:txBody>
          <a:bodyPr>
            <a:normAutofit fontScale="90000"/>
          </a:bodyPr>
          <a:lstStyle/>
          <a:p>
            <a:pPr algn="ctr"/>
            <a:r>
              <a:rPr lang="en-US" sz="3200" b="1" dirty="0">
                <a:solidFill>
                  <a:schemeClr val="tx1"/>
                </a:solidFill>
                <a:latin typeface="Trebuchet MS" panose="020B0603020202020204" pitchFamily="34" charset="0"/>
              </a:rPr>
              <a:t>10 Minute Break</a:t>
            </a:r>
          </a:p>
        </p:txBody>
      </p:sp>
      <p:pic>
        <p:nvPicPr>
          <p:cNvPr id="5" name="Picture 4" descr="Digital Numbers">
            <a:extLst>
              <a:ext uri="{FF2B5EF4-FFF2-40B4-BE49-F238E27FC236}">
                <a16:creationId xmlns:a16="http://schemas.microsoft.com/office/drawing/2014/main" id="{A21EA617-6D48-425F-97A8-7FEC82C8F40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2189" r="9642" b="1"/>
          <a:stretch/>
        </p:blipFill>
        <p:spPr>
          <a:xfrm>
            <a:off x="446534" y="723899"/>
            <a:ext cx="7498616" cy="5676901"/>
          </a:xfrm>
          <a:prstGeom prst="rect">
            <a:avLst/>
          </a:prstGeom>
        </p:spPr>
      </p:pic>
    </p:spTree>
    <p:extLst>
      <p:ext uri="{BB962C8B-B14F-4D97-AF65-F5344CB8AC3E}">
        <p14:creationId xmlns:p14="http://schemas.microsoft.com/office/powerpoint/2010/main" val="1719282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0EE4E-F7AA-4F53-AF51-315075E36A8D}"/>
              </a:ext>
            </a:extLst>
          </p:cNvPr>
          <p:cNvSpPr>
            <a:spLocks noGrp="1"/>
          </p:cNvSpPr>
          <p:nvPr>
            <p:ph type="title"/>
          </p:nvPr>
        </p:nvSpPr>
        <p:spPr>
          <a:xfrm>
            <a:off x="700461" y="563576"/>
            <a:ext cx="11029616" cy="669444"/>
          </a:xfrm>
          <a:solidFill>
            <a:schemeClr val="accent3">
              <a:lumMod val="20000"/>
              <a:lumOff val="80000"/>
            </a:schemeClr>
          </a:solidFill>
        </p:spPr>
        <p:txBody>
          <a:bodyPr>
            <a:normAutofit/>
          </a:bodyPr>
          <a:lstStyle/>
          <a:p>
            <a:r>
              <a:rPr lang="en-US" sz="3200" b="1" dirty="0">
                <a:solidFill>
                  <a:schemeClr val="tx1"/>
                </a:solidFill>
                <a:latin typeface="Trebuchet MS" panose="020B0603020202020204" pitchFamily="34" charset="0"/>
              </a:rPr>
              <a:t>Objectives</a:t>
            </a:r>
          </a:p>
        </p:txBody>
      </p:sp>
      <p:sp>
        <p:nvSpPr>
          <p:cNvPr id="3" name="Content Placeholder 2">
            <a:extLst>
              <a:ext uri="{FF2B5EF4-FFF2-40B4-BE49-F238E27FC236}">
                <a16:creationId xmlns:a16="http://schemas.microsoft.com/office/drawing/2014/main" id="{4B66575E-6E58-4139-847C-9800C3EDAE28}"/>
              </a:ext>
            </a:extLst>
          </p:cNvPr>
          <p:cNvSpPr>
            <a:spLocks noGrp="1"/>
          </p:cNvSpPr>
          <p:nvPr>
            <p:ph idx="1"/>
          </p:nvPr>
        </p:nvSpPr>
        <p:spPr>
          <a:xfrm>
            <a:off x="581192" y="1355833"/>
            <a:ext cx="11148885" cy="5295337"/>
          </a:xfrm>
          <a:gradFill>
            <a:gsLst>
              <a:gs pos="0">
                <a:schemeClr val="accent3">
                  <a:lumMod val="20000"/>
                  <a:lumOff val="80000"/>
                </a:schemeClr>
              </a:gs>
              <a:gs pos="84000">
                <a:schemeClr val="accent3">
                  <a:lumMod val="60000"/>
                  <a:lumOff val="40000"/>
                </a:schemeClr>
              </a:gs>
            </a:gsLst>
            <a:lin ang="5400000" scaled="1"/>
          </a:gradFill>
        </p:spPr>
        <p:txBody>
          <a:bodyPr>
            <a:normAutofit/>
          </a:bodyPr>
          <a:lstStyle/>
          <a:p>
            <a:pPr>
              <a:lnSpc>
                <a:spcPct val="115000"/>
              </a:lnSpc>
              <a:spcBef>
                <a:spcPts val="600"/>
              </a:spcBef>
              <a:spcAft>
                <a:spcPts val="0"/>
              </a:spcAft>
            </a:pPr>
            <a:r>
              <a:rPr lang="en-US" sz="20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rPr>
              <a:t>Ensure Organization Continuity of Operations Plans (COOP) address continuity operations including work around procedures (paper forms, manual communications, etc.) according to Criticality/Recovery Time Objectives (RTO) regardless of impacted systems.</a:t>
            </a:r>
          </a:p>
          <a:p>
            <a:pPr marL="0" indent="0">
              <a:lnSpc>
                <a:spcPct val="115000"/>
              </a:lnSpc>
              <a:spcBef>
                <a:spcPts val="600"/>
              </a:spcBef>
              <a:spcAft>
                <a:spcPts val="0"/>
              </a:spcAft>
              <a:buNone/>
            </a:pPr>
            <a:endParaRPr lang="en-US" sz="1050" dirty="0">
              <a:solidFill>
                <a:schemeClr val="tx1"/>
              </a:solidFill>
              <a:effectLst/>
              <a:latin typeface="Trebuchet MS" panose="020B0603020202020204" pitchFamily="34" charset="0"/>
              <a:ea typeface="Times New Roman" panose="02020603050405020304" pitchFamily="18" charset="0"/>
              <a:cs typeface="Arial" panose="020B0604020202020204" pitchFamily="34" charset="0"/>
            </a:endParaRPr>
          </a:p>
          <a:p>
            <a:pPr>
              <a:lnSpc>
                <a:spcPct val="115000"/>
              </a:lnSpc>
              <a:spcBef>
                <a:spcPts val="600"/>
              </a:spcBef>
              <a:spcAft>
                <a:spcPts val="0"/>
              </a:spcAft>
            </a:pPr>
            <a:r>
              <a:rPr lang="en-US" sz="2000" dirty="0">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rPr>
              <a:t>Ensure Organizations are aware of reporting procedures, contain accurate contact information and depth to respond to cyber events.</a:t>
            </a:r>
          </a:p>
          <a:p>
            <a:pPr marL="0" indent="0">
              <a:lnSpc>
                <a:spcPct val="115000"/>
              </a:lnSpc>
              <a:spcBef>
                <a:spcPts val="600"/>
              </a:spcBef>
              <a:spcAft>
                <a:spcPts val="0"/>
              </a:spcAft>
              <a:buNone/>
            </a:pPr>
            <a:endParaRPr lang="en-US" sz="1050" dirty="0">
              <a:solidFill>
                <a:schemeClr val="tx1"/>
              </a:solidFill>
              <a:effectLst/>
              <a:latin typeface="Trebuchet MS" panose="020B0603020202020204" pitchFamily="34" charset="0"/>
              <a:ea typeface="Times New Roman" panose="02020603050405020304" pitchFamily="18" charset="0"/>
              <a:cs typeface="Arial" panose="020B0604020202020204" pitchFamily="34" charset="0"/>
            </a:endParaRPr>
          </a:p>
          <a:p>
            <a:pPr>
              <a:lnSpc>
                <a:spcPct val="115000"/>
              </a:lnSpc>
              <a:spcBef>
                <a:spcPts val="0"/>
              </a:spcBef>
              <a:spcAft>
                <a:spcPts val="100"/>
              </a:spcAft>
            </a:pPr>
            <a:r>
              <a:rPr lang="en-US" sz="20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Ensure Organization plans contain a complete cyber response team including all necessary personnel.</a:t>
            </a:r>
          </a:p>
          <a:p>
            <a:pPr marL="0" indent="0">
              <a:lnSpc>
                <a:spcPct val="115000"/>
              </a:lnSpc>
              <a:spcBef>
                <a:spcPts val="0"/>
              </a:spcBef>
              <a:spcAft>
                <a:spcPts val="100"/>
              </a:spcAft>
              <a:buNone/>
            </a:pPr>
            <a:endParaRPr lang="en-US" sz="1050" dirty="0">
              <a:solidFill>
                <a:schemeClr val="tx1"/>
              </a:solidFill>
              <a:effectLst/>
              <a:latin typeface="Trebuchet MS" panose="020B0603020202020204" pitchFamily="34" charset="0"/>
              <a:ea typeface="Times New Roman" panose="02020603050405020304" pitchFamily="18" charset="0"/>
              <a:cs typeface="Arial" panose="020B0604020202020204" pitchFamily="34" charset="0"/>
            </a:endParaRPr>
          </a:p>
          <a:p>
            <a:pPr>
              <a:lnSpc>
                <a:spcPct val="115000"/>
              </a:lnSpc>
              <a:spcBef>
                <a:spcPts val="0"/>
              </a:spcBef>
              <a:spcAft>
                <a:spcPts val="100"/>
              </a:spcAft>
            </a:pPr>
            <a:r>
              <a:rPr lang="en-US" sz="20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Validate communication plans.</a:t>
            </a:r>
          </a:p>
          <a:p>
            <a:pPr marL="0" indent="0">
              <a:lnSpc>
                <a:spcPct val="115000"/>
              </a:lnSpc>
              <a:spcBef>
                <a:spcPts val="0"/>
              </a:spcBef>
              <a:spcAft>
                <a:spcPts val="100"/>
              </a:spcAft>
              <a:buNone/>
            </a:pPr>
            <a:endParaRPr lang="en-US" sz="1050" dirty="0">
              <a:solidFill>
                <a:schemeClr val="tx1"/>
              </a:solidFill>
              <a:latin typeface="Trebuchet MS" panose="020B0603020202020204" pitchFamily="34" charset="0"/>
              <a:ea typeface="Calibri" panose="020F0502020204030204" pitchFamily="34" charset="0"/>
              <a:cs typeface="Arial" panose="020B0604020202020204" pitchFamily="34" charset="0"/>
            </a:endParaRPr>
          </a:p>
          <a:p>
            <a:pPr>
              <a:lnSpc>
                <a:spcPct val="115000"/>
              </a:lnSpc>
              <a:spcBef>
                <a:spcPts val="0"/>
              </a:spcBef>
              <a:spcAft>
                <a:spcPts val="100"/>
              </a:spcAft>
            </a:pPr>
            <a:r>
              <a:rPr lang="en-US" sz="20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Identify potential cascading effects of a cyber incident. </a:t>
            </a:r>
            <a:endParaRPr lang="en-US" sz="2000"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678734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B370F-D6C6-41EC-8D6D-DEFCAFE55ED9}"/>
              </a:ext>
            </a:extLst>
          </p:cNvPr>
          <p:cNvSpPr>
            <a:spLocks noGrp="1"/>
          </p:cNvSpPr>
          <p:nvPr>
            <p:ph type="title"/>
          </p:nvPr>
        </p:nvSpPr>
        <p:spPr>
          <a:xfrm>
            <a:off x="581193" y="729658"/>
            <a:ext cx="11029616" cy="739913"/>
          </a:xfrm>
          <a:solidFill>
            <a:schemeClr val="accent3">
              <a:lumMod val="20000"/>
              <a:lumOff val="80000"/>
            </a:schemeClr>
          </a:solidFill>
        </p:spPr>
        <p:txBody>
          <a:bodyPr>
            <a:normAutofit/>
          </a:bodyPr>
          <a:lstStyle/>
          <a:p>
            <a:r>
              <a:rPr lang="en-US" sz="3200" b="1" dirty="0">
                <a:solidFill>
                  <a:schemeClr val="tx1"/>
                </a:solidFill>
                <a:latin typeface="Trebuchet MS" panose="020B0603020202020204" pitchFamily="34" charset="0"/>
              </a:rPr>
              <a:t>Participant Roles and responsibilities </a:t>
            </a:r>
          </a:p>
        </p:txBody>
      </p:sp>
      <p:sp>
        <p:nvSpPr>
          <p:cNvPr id="3" name="Text Placeholder 2">
            <a:extLst>
              <a:ext uri="{FF2B5EF4-FFF2-40B4-BE49-F238E27FC236}">
                <a16:creationId xmlns:a16="http://schemas.microsoft.com/office/drawing/2014/main" id="{4915A923-D0AA-41DA-99DB-B12F58DD3534}"/>
              </a:ext>
            </a:extLst>
          </p:cNvPr>
          <p:cNvSpPr>
            <a:spLocks noGrp="1"/>
          </p:cNvSpPr>
          <p:nvPr>
            <p:ph type="body" idx="1"/>
          </p:nvPr>
        </p:nvSpPr>
        <p:spPr>
          <a:xfrm>
            <a:off x="581193" y="1872344"/>
            <a:ext cx="5393102" cy="914554"/>
          </a:xfrm>
          <a:solidFill>
            <a:schemeClr val="accent3">
              <a:lumMod val="20000"/>
              <a:lumOff val="80000"/>
            </a:schemeClr>
          </a:solidFill>
        </p:spPr>
        <p:txBody>
          <a:bodyPr/>
          <a:lstStyle/>
          <a:p>
            <a:pPr algn="ctr"/>
            <a:r>
              <a:rPr lang="en-US" sz="3200" dirty="0">
                <a:solidFill>
                  <a:schemeClr val="tx1"/>
                </a:solidFill>
                <a:latin typeface="Trebuchet MS" panose="020B0603020202020204" pitchFamily="34" charset="0"/>
              </a:rPr>
              <a:t>Players</a:t>
            </a:r>
          </a:p>
        </p:txBody>
      </p:sp>
      <p:sp>
        <p:nvSpPr>
          <p:cNvPr id="4" name="Content Placeholder 3">
            <a:extLst>
              <a:ext uri="{FF2B5EF4-FFF2-40B4-BE49-F238E27FC236}">
                <a16:creationId xmlns:a16="http://schemas.microsoft.com/office/drawing/2014/main" id="{2CA336E0-0911-4FC2-BB23-E0047836F09C}"/>
              </a:ext>
            </a:extLst>
          </p:cNvPr>
          <p:cNvSpPr>
            <a:spLocks noGrp="1"/>
          </p:cNvSpPr>
          <p:nvPr>
            <p:ph sz="half" idx="2"/>
          </p:nvPr>
        </p:nvSpPr>
        <p:spPr>
          <a:xfrm>
            <a:off x="581194" y="2926052"/>
            <a:ext cx="5393100" cy="3558831"/>
          </a:xfrm>
          <a:gradFill>
            <a:gsLst>
              <a:gs pos="4000">
                <a:schemeClr val="accent3">
                  <a:lumMod val="20000"/>
                  <a:lumOff val="80000"/>
                </a:schemeClr>
              </a:gs>
              <a:gs pos="84000">
                <a:schemeClr val="accent3">
                  <a:lumMod val="60000"/>
                  <a:lumOff val="40000"/>
                </a:schemeClr>
              </a:gs>
            </a:gsLst>
            <a:lin ang="5400000" scaled="1"/>
          </a:gradFill>
        </p:spPr>
        <p:txBody>
          <a:bodyPr>
            <a:normAutofit/>
          </a:bodyPr>
          <a:lstStyle/>
          <a:p>
            <a:r>
              <a:rPr lang="en-US" sz="2000" dirty="0">
                <a:solidFill>
                  <a:schemeClr val="tx1"/>
                </a:solidFill>
                <a:latin typeface="Trebuchet MS" panose="020B0603020202020204" pitchFamily="34" charset="0"/>
              </a:rPr>
              <a:t>Actively discuss organization response and plans relative to the scenario</a:t>
            </a:r>
          </a:p>
          <a:p>
            <a:r>
              <a:rPr lang="en-US" sz="2000" dirty="0">
                <a:solidFill>
                  <a:schemeClr val="tx1"/>
                </a:solidFill>
                <a:latin typeface="Trebuchet MS" panose="020B0603020202020204" pitchFamily="34" charset="0"/>
              </a:rPr>
              <a:t>Review your COOP plans- ensure response items are included in your plan</a:t>
            </a:r>
          </a:p>
          <a:p>
            <a:r>
              <a:rPr lang="en-US" sz="2000" dirty="0">
                <a:solidFill>
                  <a:schemeClr val="tx1"/>
                </a:solidFill>
                <a:latin typeface="Trebuchet MS" panose="020B0603020202020204" pitchFamily="34" charset="0"/>
              </a:rPr>
              <a:t>Document Areas for Improvement </a:t>
            </a:r>
          </a:p>
          <a:p>
            <a:r>
              <a:rPr lang="en-US" sz="2000" dirty="0">
                <a:solidFill>
                  <a:schemeClr val="tx1"/>
                </a:solidFill>
                <a:latin typeface="Trebuchet MS" panose="020B0603020202020204" pitchFamily="34" charset="0"/>
              </a:rPr>
              <a:t>DO NOT FIGHT THE SCENARIO</a:t>
            </a:r>
          </a:p>
        </p:txBody>
      </p:sp>
      <p:sp>
        <p:nvSpPr>
          <p:cNvPr id="5" name="Text Placeholder 4">
            <a:extLst>
              <a:ext uri="{FF2B5EF4-FFF2-40B4-BE49-F238E27FC236}">
                <a16:creationId xmlns:a16="http://schemas.microsoft.com/office/drawing/2014/main" id="{59A65A3D-5D5D-4BFA-9C27-F7531EE9B405}"/>
              </a:ext>
            </a:extLst>
          </p:cNvPr>
          <p:cNvSpPr>
            <a:spLocks noGrp="1"/>
          </p:cNvSpPr>
          <p:nvPr>
            <p:ph type="body" sz="quarter" idx="3"/>
          </p:nvPr>
        </p:nvSpPr>
        <p:spPr>
          <a:xfrm>
            <a:off x="6217707" y="1872344"/>
            <a:ext cx="5393101" cy="931921"/>
          </a:xfrm>
          <a:solidFill>
            <a:schemeClr val="accent3">
              <a:lumMod val="20000"/>
              <a:lumOff val="80000"/>
            </a:schemeClr>
          </a:solidFill>
        </p:spPr>
        <p:txBody>
          <a:bodyPr/>
          <a:lstStyle/>
          <a:p>
            <a:pPr algn="ctr"/>
            <a:r>
              <a:rPr lang="en-US" sz="3200" dirty="0">
                <a:solidFill>
                  <a:schemeClr val="tx1"/>
                </a:solidFill>
                <a:latin typeface="Trebuchet MS" panose="020B0603020202020204" pitchFamily="34" charset="0"/>
              </a:rPr>
              <a:t>Facilitators</a:t>
            </a:r>
          </a:p>
        </p:txBody>
      </p:sp>
      <p:sp>
        <p:nvSpPr>
          <p:cNvPr id="6" name="Content Placeholder 5">
            <a:extLst>
              <a:ext uri="{FF2B5EF4-FFF2-40B4-BE49-F238E27FC236}">
                <a16:creationId xmlns:a16="http://schemas.microsoft.com/office/drawing/2014/main" id="{78C8A1EA-545B-4BFF-9792-38A21137E0B7}"/>
              </a:ext>
            </a:extLst>
          </p:cNvPr>
          <p:cNvSpPr>
            <a:spLocks noGrp="1"/>
          </p:cNvSpPr>
          <p:nvPr>
            <p:ph sz="quarter" idx="4"/>
          </p:nvPr>
        </p:nvSpPr>
        <p:spPr>
          <a:gradFill>
            <a:gsLst>
              <a:gs pos="3000">
                <a:schemeClr val="accent3">
                  <a:lumMod val="20000"/>
                  <a:lumOff val="80000"/>
                </a:schemeClr>
              </a:gs>
              <a:gs pos="84000">
                <a:schemeClr val="accent3">
                  <a:lumMod val="60000"/>
                  <a:lumOff val="40000"/>
                </a:schemeClr>
              </a:gs>
            </a:gsLst>
            <a:lin ang="5400000" scaled="1"/>
          </a:gradFill>
        </p:spPr>
        <p:txBody>
          <a:bodyPr>
            <a:normAutofit/>
          </a:bodyPr>
          <a:lstStyle/>
          <a:p>
            <a:r>
              <a:rPr lang="en-US" sz="2000" dirty="0">
                <a:solidFill>
                  <a:schemeClr val="tx1"/>
                </a:solidFill>
                <a:latin typeface="Trebuchet MS" panose="020B0603020202020204" pitchFamily="34" charset="0"/>
              </a:rPr>
              <a:t>Provide Situation updates</a:t>
            </a:r>
          </a:p>
          <a:p>
            <a:r>
              <a:rPr lang="en-US" sz="2000" dirty="0">
                <a:solidFill>
                  <a:schemeClr val="tx1"/>
                </a:solidFill>
                <a:latin typeface="Trebuchet MS" panose="020B0603020202020204" pitchFamily="34" charset="0"/>
              </a:rPr>
              <a:t>Moderate discussions</a:t>
            </a:r>
          </a:p>
          <a:p>
            <a:r>
              <a:rPr lang="en-US" sz="2000" dirty="0">
                <a:solidFill>
                  <a:schemeClr val="tx1"/>
                </a:solidFill>
                <a:latin typeface="Trebuchet MS" panose="020B0603020202020204" pitchFamily="34" charset="0"/>
              </a:rPr>
              <a:t>Keep players on task</a:t>
            </a:r>
          </a:p>
          <a:p>
            <a:r>
              <a:rPr lang="en-US" sz="2000" dirty="0">
                <a:solidFill>
                  <a:schemeClr val="tx1"/>
                </a:solidFill>
                <a:latin typeface="Trebuchet MS" panose="020B0603020202020204" pitchFamily="34" charset="0"/>
              </a:rPr>
              <a:t>Document discussion observations</a:t>
            </a:r>
          </a:p>
        </p:txBody>
      </p:sp>
    </p:spTree>
    <p:extLst>
      <p:ext uri="{BB962C8B-B14F-4D97-AF65-F5344CB8AC3E}">
        <p14:creationId xmlns:p14="http://schemas.microsoft.com/office/powerpoint/2010/main" val="2541521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27708-91E2-4F2F-9577-D638C06FA66E}"/>
              </a:ext>
            </a:extLst>
          </p:cNvPr>
          <p:cNvSpPr>
            <a:spLocks noGrp="1"/>
          </p:cNvSpPr>
          <p:nvPr>
            <p:ph type="title"/>
          </p:nvPr>
        </p:nvSpPr>
        <p:spPr>
          <a:xfrm>
            <a:off x="581192" y="554673"/>
            <a:ext cx="11165898" cy="756530"/>
          </a:xfrm>
          <a:solidFill>
            <a:schemeClr val="accent3">
              <a:lumMod val="20000"/>
              <a:lumOff val="80000"/>
            </a:schemeClr>
          </a:solidFill>
        </p:spPr>
        <p:txBody>
          <a:bodyPr>
            <a:normAutofit/>
          </a:bodyPr>
          <a:lstStyle/>
          <a:p>
            <a:r>
              <a:rPr lang="en-US" sz="3200" b="1" dirty="0">
                <a:solidFill>
                  <a:schemeClr val="tx1"/>
                </a:solidFill>
                <a:latin typeface="Trebuchet MS" panose="020B0603020202020204" pitchFamily="34" charset="0"/>
              </a:rPr>
              <a:t>Module 1: Incident Triggers</a:t>
            </a:r>
          </a:p>
        </p:txBody>
      </p:sp>
      <p:sp>
        <p:nvSpPr>
          <p:cNvPr id="7" name="Content Placeholder 6">
            <a:extLst>
              <a:ext uri="{FF2B5EF4-FFF2-40B4-BE49-F238E27FC236}">
                <a16:creationId xmlns:a16="http://schemas.microsoft.com/office/drawing/2014/main" id="{E675CF21-8659-4145-9DEB-402F9E4702A7}"/>
              </a:ext>
            </a:extLst>
          </p:cNvPr>
          <p:cNvSpPr>
            <a:spLocks noGrp="1"/>
          </p:cNvSpPr>
          <p:nvPr>
            <p:ph idx="1"/>
          </p:nvPr>
        </p:nvSpPr>
        <p:spPr>
          <a:xfrm>
            <a:off x="581192" y="1401097"/>
            <a:ext cx="11165898" cy="5091705"/>
          </a:xfrm>
          <a:gradFill>
            <a:gsLst>
              <a:gs pos="5000">
                <a:schemeClr val="accent3">
                  <a:lumMod val="20000"/>
                  <a:lumOff val="80000"/>
                </a:schemeClr>
              </a:gs>
              <a:gs pos="84000">
                <a:schemeClr val="accent3">
                  <a:lumMod val="60000"/>
                  <a:lumOff val="40000"/>
                </a:schemeClr>
              </a:gs>
            </a:gsLst>
            <a:lin ang="5400000" scaled="1"/>
          </a:gradFill>
        </p:spPr>
        <p:txBody>
          <a:bodyPr>
            <a:noAutofit/>
          </a:bodyPr>
          <a:lstStyle/>
          <a:p>
            <a:pPr marL="342900" marR="0" lvl="0" indent="-342900">
              <a:lnSpc>
                <a:spcPct val="115000"/>
              </a:lnSpc>
              <a:spcBef>
                <a:spcPts val="0"/>
              </a:spcBef>
              <a:spcAft>
                <a:spcPts val="0"/>
              </a:spcAft>
              <a:buFont typeface="Symbol" panose="05050102010706020507" pitchFamily="18" charset="2"/>
              <a:buChar char=""/>
            </a:pPr>
            <a:r>
              <a:rPr lang="en-US" sz="2000" dirty="0">
                <a:solidFill>
                  <a:schemeClr val="tx1"/>
                </a:solidFill>
                <a:effectLst/>
                <a:latin typeface="Trebuchet MS" panose="020B0603020202020204" pitchFamily="34" charset="0"/>
                <a:ea typeface="Times New Roman" panose="02020603050405020304" pitchFamily="18" charset="0"/>
                <a:cs typeface="Arial" panose="020B0604020202020204" pitchFamily="34" charset="0"/>
              </a:rPr>
              <a:t>It has been one year since the developer of your current operating system announced that it will no longer develop security patches for your operating system. The final security patch was installed last week. This vulnerability was identified in your recently completed annual risk assessment.  </a:t>
            </a:r>
          </a:p>
          <a:p>
            <a:pPr marL="342900" marR="0" lvl="0" indent="-342900">
              <a:lnSpc>
                <a:spcPct val="115000"/>
              </a:lnSpc>
              <a:spcBef>
                <a:spcPts val="0"/>
              </a:spcBef>
              <a:spcAft>
                <a:spcPts val="0"/>
              </a:spcAft>
              <a:buFont typeface="Symbol" panose="05050102010706020507" pitchFamily="18" charset="2"/>
              <a:buChar char=""/>
            </a:pPr>
            <a:r>
              <a:rPr lang="en-US" sz="2000" dirty="0">
                <a:solidFill>
                  <a:schemeClr val="tx1"/>
                </a:solidFill>
                <a:effectLst/>
                <a:latin typeface="Trebuchet MS" panose="020B0603020202020204" pitchFamily="34" charset="0"/>
                <a:ea typeface="Times New Roman" panose="02020603050405020304" pitchFamily="18" charset="0"/>
                <a:cs typeface="Arial" panose="020B0604020202020204" pitchFamily="34" charset="0"/>
              </a:rPr>
              <a:t>A Department of Homeland Security (DHS) Cybersecurity and Infrastructure Security Agency (CISA) Alert is released regarding a new ransomware variant. This ransomware is being used in a campaign targeting state, local, tribal, and territorial governments and private sector firms. </a:t>
            </a:r>
          </a:p>
          <a:p>
            <a:pPr marL="342900" marR="0" lvl="0" indent="-342900">
              <a:lnSpc>
                <a:spcPct val="115000"/>
              </a:lnSpc>
              <a:spcBef>
                <a:spcPts val="0"/>
              </a:spcBef>
              <a:spcAft>
                <a:spcPts val="0"/>
              </a:spcAft>
              <a:buFont typeface="Symbol" panose="05050102010706020507" pitchFamily="18" charset="2"/>
              <a:buChar char=""/>
            </a:pPr>
            <a:r>
              <a:rPr lang="en-US" sz="2000" dirty="0">
                <a:solidFill>
                  <a:schemeClr val="tx1"/>
                </a:solidFill>
                <a:effectLst/>
                <a:latin typeface="Trebuchet MS" panose="020B0603020202020204" pitchFamily="34" charset="0"/>
                <a:ea typeface="Times New Roman" panose="02020603050405020304" pitchFamily="18" charset="0"/>
                <a:cs typeface="Arial" panose="020B0604020202020204" pitchFamily="34" charset="0"/>
              </a:rPr>
              <a:t>An employee reports to </a:t>
            </a:r>
            <a:r>
              <a:rPr lang="en-US" sz="2000" dirty="0">
                <a:solidFill>
                  <a:schemeClr val="tx1"/>
                </a:solidFill>
                <a:latin typeface="Trebuchet MS" panose="020B0603020202020204" pitchFamily="34" charset="0"/>
                <a:ea typeface="Times New Roman" panose="02020603050405020304" pitchFamily="18" charset="0"/>
                <a:cs typeface="Arial" panose="020B0604020202020204" pitchFamily="34" charset="0"/>
              </a:rPr>
              <a:t>their</a:t>
            </a:r>
            <a:r>
              <a:rPr lang="en-US" sz="2000" dirty="0">
                <a:solidFill>
                  <a:schemeClr val="tx1"/>
                </a:solidFill>
                <a:effectLst/>
                <a:latin typeface="Trebuchet MS" panose="020B0603020202020204" pitchFamily="34" charset="0"/>
                <a:ea typeface="Times New Roman" panose="02020603050405020304" pitchFamily="18" charset="0"/>
                <a:cs typeface="Arial" panose="020B0604020202020204" pitchFamily="34" charset="0"/>
              </a:rPr>
              <a:t> manager that </a:t>
            </a:r>
            <a:r>
              <a:rPr lang="en-US" sz="2000" dirty="0">
                <a:solidFill>
                  <a:schemeClr val="tx1"/>
                </a:solidFill>
                <a:latin typeface="Trebuchet MS" panose="020B0603020202020204" pitchFamily="34" charset="0"/>
                <a:ea typeface="Times New Roman" panose="02020603050405020304" pitchFamily="18" charset="0"/>
                <a:cs typeface="Arial" panose="020B0604020202020204" pitchFamily="34" charset="0"/>
              </a:rPr>
              <a:t>a</a:t>
            </a:r>
            <a:r>
              <a:rPr lang="en-US" sz="2000" dirty="0">
                <a:solidFill>
                  <a:schemeClr val="tx1"/>
                </a:solidFill>
                <a:effectLst/>
                <a:latin typeface="Trebuchet MS" panose="020B0603020202020204" pitchFamily="34" charset="0"/>
                <a:ea typeface="Times New Roman" panose="02020603050405020304" pitchFamily="18" charset="0"/>
                <a:cs typeface="Arial" panose="020B0604020202020204" pitchFamily="34" charset="0"/>
              </a:rPr>
              <a:t> work laptop was stolen from a</a:t>
            </a:r>
            <a:r>
              <a:rPr lang="en-US" sz="2000" dirty="0">
                <a:solidFill>
                  <a:schemeClr val="tx1"/>
                </a:solidFill>
                <a:latin typeface="Trebuchet MS" panose="020B0603020202020204" pitchFamily="34" charset="0"/>
                <a:ea typeface="Times New Roman" panose="02020603050405020304" pitchFamily="18" charset="0"/>
                <a:cs typeface="Arial" panose="020B0604020202020204" pitchFamily="34" charset="0"/>
              </a:rPr>
              <a:t> </a:t>
            </a:r>
            <a:r>
              <a:rPr lang="en-US" sz="2000" dirty="0">
                <a:solidFill>
                  <a:schemeClr val="tx1"/>
                </a:solidFill>
                <a:effectLst/>
                <a:latin typeface="Trebuchet MS" panose="020B0603020202020204" pitchFamily="34" charset="0"/>
                <a:ea typeface="Times New Roman" panose="02020603050405020304" pitchFamily="18" charset="0"/>
                <a:cs typeface="Arial" panose="020B0604020202020204" pitchFamily="34" charset="0"/>
              </a:rPr>
              <a:t>car overnight. The computer contained sensitive information. </a:t>
            </a:r>
          </a:p>
          <a:p>
            <a:pPr marL="342900" marR="0" lvl="0" indent="-342900">
              <a:lnSpc>
                <a:spcPct val="115000"/>
              </a:lnSpc>
              <a:spcBef>
                <a:spcPts val="0"/>
              </a:spcBef>
              <a:spcAft>
                <a:spcPts val="0"/>
              </a:spcAft>
              <a:buFont typeface="Symbol" panose="05050102010706020507" pitchFamily="18" charset="2"/>
              <a:buChar char=""/>
            </a:pPr>
            <a:r>
              <a:rPr lang="en-US" sz="2000" dirty="0">
                <a:solidFill>
                  <a:schemeClr val="tx1"/>
                </a:solidFill>
                <a:effectLst/>
                <a:latin typeface="Trebuchet MS" panose="020B0603020202020204" pitchFamily="34" charset="0"/>
                <a:ea typeface="Times New Roman" panose="02020603050405020304" pitchFamily="18" charset="0"/>
                <a:cs typeface="Arial" panose="020B0604020202020204" pitchFamily="34" charset="0"/>
              </a:rPr>
              <a:t>Several employees have received an email they believed to be from HR indicating that their my.delaware.gov access required a reset and provided a link to enter their email and password.  Two employees have forwarded the email to their Information Security Officer (ISO).</a:t>
            </a:r>
          </a:p>
        </p:txBody>
      </p:sp>
    </p:spTree>
    <p:extLst>
      <p:ext uri="{BB962C8B-B14F-4D97-AF65-F5344CB8AC3E}">
        <p14:creationId xmlns:p14="http://schemas.microsoft.com/office/powerpoint/2010/main" val="3874753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4AE9D071-98CF-435C-BD2B-976514544D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Content Placeholder 4" descr="Digital Numbers">
            <a:extLst>
              <a:ext uri="{FF2B5EF4-FFF2-40B4-BE49-F238E27FC236}">
                <a16:creationId xmlns:a16="http://schemas.microsoft.com/office/drawing/2014/main" id="{EA70616B-E344-4856-8DF9-707C26236613}"/>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10681" r="9091" b="12711"/>
          <a:stretch/>
        </p:blipFill>
        <p:spPr>
          <a:xfrm>
            <a:off x="20" y="10"/>
            <a:ext cx="12191980" cy="6857990"/>
          </a:xfrm>
          <a:prstGeom prst="rect">
            <a:avLst/>
          </a:prstGeom>
        </p:spPr>
      </p:pic>
      <p:grpSp>
        <p:nvGrpSpPr>
          <p:cNvPr id="15" name="Group 14">
            <a:extLst>
              <a:ext uri="{FF2B5EF4-FFF2-40B4-BE49-F238E27FC236}">
                <a16:creationId xmlns:a16="http://schemas.microsoft.com/office/drawing/2014/main" id="{D619FC33-16ED-4246-9596-BEFEB55E4C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8067" y="457200"/>
            <a:ext cx="7507083" cy="5935132"/>
            <a:chOff x="438067" y="457200"/>
            <a:chExt cx="7507083" cy="5935132"/>
          </a:xfrm>
        </p:grpSpPr>
        <p:sp>
          <p:nvSpPr>
            <p:cNvPr id="16" name="Rectangle 15">
              <a:extLst>
                <a:ext uri="{FF2B5EF4-FFF2-40B4-BE49-F238E27FC236}">
                  <a16:creationId xmlns:a16="http://schemas.microsoft.com/office/drawing/2014/main" id="{2EEA80E1-F99F-4009-837F-2F72F8A5D5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7" y="618067"/>
              <a:ext cx="7503665" cy="5774265"/>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0230AF9A-4641-4BD8-9F95-9607CD3040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8703D4EC-9389-41B6-B88B-B6FDC8CD33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7F2616EE-270D-4F4C-BA1F-2708D387B800}"/>
              </a:ext>
            </a:extLst>
          </p:cNvPr>
          <p:cNvSpPr>
            <a:spLocks noGrp="1"/>
          </p:cNvSpPr>
          <p:nvPr>
            <p:ph type="title"/>
          </p:nvPr>
        </p:nvSpPr>
        <p:spPr>
          <a:xfrm>
            <a:off x="583099" y="605761"/>
            <a:ext cx="7213600" cy="1121871"/>
          </a:xfrm>
          <a:solidFill>
            <a:schemeClr val="accent3">
              <a:lumMod val="20000"/>
              <a:lumOff val="80000"/>
            </a:schemeClr>
          </a:solidFill>
        </p:spPr>
        <p:txBody>
          <a:bodyPr anchor="ctr">
            <a:normAutofit/>
          </a:bodyPr>
          <a:lstStyle/>
          <a:p>
            <a:pPr algn="ctr"/>
            <a:r>
              <a:rPr lang="en-US" sz="3200" b="1" dirty="0">
                <a:solidFill>
                  <a:schemeClr val="tx1"/>
                </a:solidFill>
                <a:latin typeface="Trebuchet MS" panose="020B0603020202020204" pitchFamily="34" charset="0"/>
              </a:rPr>
              <a:t>Module 1: Brief Back</a:t>
            </a:r>
          </a:p>
        </p:txBody>
      </p:sp>
      <p:graphicFrame>
        <p:nvGraphicFramePr>
          <p:cNvPr id="6" name="Content Placeholder 5" descr="SmartArt">
            <a:extLst>
              <a:ext uri="{FF2B5EF4-FFF2-40B4-BE49-F238E27FC236}">
                <a16:creationId xmlns:a16="http://schemas.microsoft.com/office/drawing/2014/main" id="{BF629521-FFD2-45DA-9D1D-A5F09BD5A2D9}"/>
              </a:ext>
            </a:extLst>
          </p:cNvPr>
          <p:cNvGraphicFramePr>
            <a:graphicFrameLocks noGrp="1"/>
          </p:cNvGraphicFramePr>
          <p:nvPr>
            <p:ph idx="1"/>
            <p:extLst>
              <p:ext uri="{D42A27DB-BD31-4B8C-83A1-F6EECF244321}">
                <p14:modId xmlns:p14="http://schemas.microsoft.com/office/powerpoint/2010/main" val="363450098"/>
              </p:ext>
            </p:extLst>
          </p:nvPr>
        </p:nvGraphicFramePr>
        <p:xfrm>
          <a:off x="719571" y="1492469"/>
          <a:ext cx="7077128" cy="475976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0932200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f56390039_win32_fixed.potx" id="{A1D6ED5A-9B8A-4433-BA99-139C56DB1BDE}" vid="{3B3EDB20-B381-4B6C-99AC-7C5CDA2B40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 design</Template>
  <TotalTime>479</TotalTime>
  <Words>1051</Words>
  <Application>Microsoft Office PowerPoint</Application>
  <PresentationFormat>Widescreen</PresentationFormat>
  <Paragraphs>118</Paragraphs>
  <Slides>19</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Calibri</vt:lpstr>
      <vt:lpstr>Gill Sans MT</vt:lpstr>
      <vt:lpstr>Symbol</vt:lpstr>
      <vt:lpstr>Trebuchet MS</vt:lpstr>
      <vt:lpstr>Wingdings 2</vt:lpstr>
      <vt:lpstr>Dividend</vt:lpstr>
      <vt:lpstr>Access Denied</vt:lpstr>
      <vt:lpstr>Agenda</vt:lpstr>
      <vt:lpstr>Cyber Threat Landscape Arielle Baine, DHS CISA</vt:lpstr>
      <vt:lpstr>Delaware Threat Landscape Solomon Adote, Chief Security Officer, DTI</vt:lpstr>
      <vt:lpstr>10 Minute Break</vt:lpstr>
      <vt:lpstr>Objectives</vt:lpstr>
      <vt:lpstr>Participant Roles and responsibilities </vt:lpstr>
      <vt:lpstr>Module 1: Incident Triggers</vt:lpstr>
      <vt:lpstr>Module 1: Brief Back</vt:lpstr>
      <vt:lpstr>15 Minute Break</vt:lpstr>
      <vt:lpstr>Module 2: Active Cyber Incident </vt:lpstr>
      <vt:lpstr>Module 2: Brief Back</vt:lpstr>
      <vt:lpstr>45 Minute Lunch</vt:lpstr>
      <vt:lpstr>Module 3: Cascading Impacts- third party</vt:lpstr>
      <vt:lpstr>Module 3: Brief Back</vt:lpstr>
      <vt:lpstr>Lessons Learned</vt:lpstr>
      <vt:lpstr>Next Steps</vt:lpstr>
      <vt:lpstr>Upcoming Opportunities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 design</dc:title>
  <dc:creator>Gorman, Lori A (DTI)</dc:creator>
  <cp:lastModifiedBy>Lust, Terry M. (DTI)</cp:lastModifiedBy>
  <cp:revision>21</cp:revision>
  <dcterms:created xsi:type="dcterms:W3CDTF">2022-07-05T18:14:03Z</dcterms:created>
  <dcterms:modified xsi:type="dcterms:W3CDTF">2022-10-11T16:01:28Z</dcterms:modified>
</cp:coreProperties>
</file>